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57" r:id="rId6"/>
    <p:sldId id="263" r:id="rId7"/>
    <p:sldId id="259" r:id="rId8"/>
    <p:sldId id="260" r:id="rId9"/>
    <p:sldId id="261" r:id="rId10"/>
    <p:sldId id="262"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074" autoAdjust="0"/>
  </p:normalViewPr>
  <p:slideViewPr>
    <p:cSldViewPr snapToGrid="0">
      <p:cViewPr varScale="1">
        <p:scale>
          <a:sx n="100" d="100"/>
          <a:sy n="100" d="100"/>
        </p:scale>
        <p:origin x="96" y="3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CA"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CA" dirty="0"/>
          </a:p>
        </p:txBody>
      </p:sp>
      <p:sp>
        <p:nvSpPr>
          <p:cNvPr id="4" name="Date Placeholder 3"/>
          <p:cNvSpPr>
            <a:spLocks noGrp="1"/>
          </p:cNvSpPr>
          <p:nvPr>
            <p:ph type="dt" sz="half" idx="10"/>
          </p:nvPr>
        </p:nvSpPr>
        <p:spPr/>
        <p:txBody>
          <a:bodyPr/>
          <a:lstStyle/>
          <a:p>
            <a:fld id="{156AB36B-D6A7-4E13-BD03-E2D6A2F595B7}" type="datetimeFigureOut">
              <a:rPr lang="en-CA" smtClean="0"/>
              <a:t>2021-03-15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8B508AE-DDF7-405D-BAAC-2659C460E3BF}" type="slidenum">
              <a:rPr lang="en-CA" smtClean="0"/>
              <a:t>‹#›</a:t>
            </a:fld>
            <a:endParaRPr lang="en-CA"/>
          </a:p>
        </p:txBody>
      </p:sp>
    </p:spTree>
    <p:extLst>
      <p:ext uri="{BB962C8B-B14F-4D97-AF65-F5344CB8AC3E}">
        <p14:creationId xmlns:p14="http://schemas.microsoft.com/office/powerpoint/2010/main" val="732833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p:cNvSpPr>
            <a:spLocks noGrp="1"/>
          </p:cNvSpPr>
          <p:nvPr>
            <p:ph type="dt" sz="half" idx="10"/>
          </p:nvPr>
        </p:nvSpPr>
        <p:spPr/>
        <p:txBody>
          <a:bodyPr/>
          <a:lstStyle/>
          <a:p>
            <a:fld id="{156AB36B-D6A7-4E13-BD03-E2D6A2F595B7}" type="datetimeFigureOut">
              <a:rPr lang="en-CA" smtClean="0"/>
              <a:t>2021-03-15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8B508AE-DDF7-405D-BAAC-2659C460E3BF}" type="slidenum">
              <a:rPr lang="en-CA" smtClean="0"/>
              <a:t>‹#›</a:t>
            </a:fld>
            <a:endParaRPr lang="en-CA"/>
          </a:p>
        </p:txBody>
      </p:sp>
    </p:spTree>
    <p:extLst>
      <p:ext uri="{BB962C8B-B14F-4D97-AF65-F5344CB8AC3E}">
        <p14:creationId xmlns:p14="http://schemas.microsoft.com/office/powerpoint/2010/main" val="2392819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p:cNvSpPr>
            <a:spLocks noGrp="1"/>
          </p:cNvSpPr>
          <p:nvPr>
            <p:ph type="dt" sz="half" idx="10"/>
          </p:nvPr>
        </p:nvSpPr>
        <p:spPr/>
        <p:txBody>
          <a:bodyPr/>
          <a:lstStyle/>
          <a:p>
            <a:fld id="{156AB36B-D6A7-4E13-BD03-E2D6A2F595B7}" type="datetimeFigureOut">
              <a:rPr lang="en-CA" smtClean="0"/>
              <a:t>2021-03-15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8B508AE-DDF7-405D-BAAC-2659C460E3BF}" type="slidenum">
              <a:rPr lang="en-CA" smtClean="0"/>
              <a:t>‹#›</a:t>
            </a:fld>
            <a:endParaRPr lang="en-CA"/>
          </a:p>
        </p:txBody>
      </p:sp>
    </p:spTree>
    <p:extLst>
      <p:ext uri="{BB962C8B-B14F-4D97-AF65-F5344CB8AC3E}">
        <p14:creationId xmlns:p14="http://schemas.microsoft.com/office/powerpoint/2010/main" val="2798934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3FC3E02A-6A71-834D-8A34-423B93B7CC29}"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5982C0-709F-784E-AFC8-BA75F8ED7F60}" type="slidenum">
              <a:rPr lang="en-US" smtClean="0"/>
              <a:t>‹#›</a:t>
            </a:fld>
            <a:endParaRPr lang="en-US"/>
          </a:p>
        </p:txBody>
      </p:sp>
    </p:spTree>
    <p:extLst>
      <p:ext uri="{BB962C8B-B14F-4D97-AF65-F5344CB8AC3E}">
        <p14:creationId xmlns:p14="http://schemas.microsoft.com/office/powerpoint/2010/main" val="40057430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3FC3E02A-6A71-834D-8A34-423B93B7CC29}"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5982C0-709F-784E-AFC8-BA75F8ED7F60}" type="slidenum">
              <a:rPr lang="en-US" smtClean="0"/>
              <a:t>‹#›</a:t>
            </a:fld>
            <a:endParaRPr lang="en-US"/>
          </a:p>
        </p:txBody>
      </p:sp>
    </p:spTree>
    <p:extLst>
      <p:ext uri="{BB962C8B-B14F-4D97-AF65-F5344CB8AC3E}">
        <p14:creationId xmlns:p14="http://schemas.microsoft.com/office/powerpoint/2010/main" val="4082540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FC3E02A-6A71-834D-8A34-423B93B7CC29}"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5982C0-709F-784E-AFC8-BA75F8ED7F60}" type="slidenum">
              <a:rPr lang="en-US" smtClean="0"/>
              <a:t>‹#›</a:t>
            </a:fld>
            <a:endParaRPr lang="en-US"/>
          </a:p>
        </p:txBody>
      </p:sp>
    </p:spTree>
    <p:extLst>
      <p:ext uri="{BB962C8B-B14F-4D97-AF65-F5344CB8AC3E}">
        <p14:creationId xmlns:p14="http://schemas.microsoft.com/office/powerpoint/2010/main" val="36898891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3FC3E02A-6A71-834D-8A34-423B93B7CC29}"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5982C0-709F-784E-AFC8-BA75F8ED7F60}" type="slidenum">
              <a:rPr lang="en-US" smtClean="0"/>
              <a:t>‹#›</a:t>
            </a:fld>
            <a:endParaRPr lang="en-US"/>
          </a:p>
        </p:txBody>
      </p:sp>
    </p:spTree>
    <p:extLst>
      <p:ext uri="{BB962C8B-B14F-4D97-AF65-F5344CB8AC3E}">
        <p14:creationId xmlns:p14="http://schemas.microsoft.com/office/powerpoint/2010/main" val="321506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3FC3E02A-6A71-834D-8A34-423B93B7CC29}" type="datetimeFigureOut">
              <a:rPr lang="en-US" smtClean="0"/>
              <a:t>3/15/2021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5982C0-709F-784E-AFC8-BA75F8ED7F60}" type="slidenum">
              <a:rPr lang="en-US" smtClean="0"/>
              <a:t>‹#›</a:t>
            </a:fld>
            <a:endParaRPr lang="en-US"/>
          </a:p>
        </p:txBody>
      </p:sp>
    </p:spTree>
    <p:extLst>
      <p:ext uri="{BB962C8B-B14F-4D97-AF65-F5344CB8AC3E}">
        <p14:creationId xmlns:p14="http://schemas.microsoft.com/office/powerpoint/2010/main" val="4160053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3FC3E02A-6A71-834D-8A34-423B93B7CC29}" type="datetimeFigureOut">
              <a:rPr lang="en-US" smtClean="0"/>
              <a:t>3/15/2021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5982C0-709F-784E-AFC8-BA75F8ED7F60}" type="slidenum">
              <a:rPr lang="en-US" smtClean="0"/>
              <a:t>‹#›</a:t>
            </a:fld>
            <a:endParaRPr lang="en-US"/>
          </a:p>
        </p:txBody>
      </p:sp>
    </p:spTree>
    <p:extLst>
      <p:ext uri="{BB962C8B-B14F-4D97-AF65-F5344CB8AC3E}">
        <p14:creationId xmlns:p14="http://schemas.microsoft.com/office/powerpoint/2010/main" val="11130570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C3E02A-6A71-834D-8A34-423B93B7CC29}" type="datetimeFigureOut">
              <a:rPr lang="en-US" smtClean="0"/>
              <a:t>3/15/2021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5982C0-709F-784E-AFC8-BA75F8ED7F60}" type="slidenum">
              <a:rPr lang="en-US" smtClean="0"/>
              <a:t>‹#›</a:t>
            </a:fld>
            <a:endParaRPr lang="en-US"/>
          </a:p>
        </p:txBody>
      </p:sp>
    </p:spTree>
    <p:extLst>
      <p:ext uri="{BB962C8B-B14F-4D97-AF65-F5344CB8AC3E}">
        <p14:creationId xmlns:p14="http://schemas.microsoft.com/office/powerpoint/2010/main" val="5954350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3FC3E02A-6A71-834D-8A34-423B93B7CC29}"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5982C0-709F-784E-AFC8-BA75F8ED7F60}" type="slidenum">
              <a:rPr lang="en-US" smtClean="0"/>
              <a:t>‹#›</a:t>
            </a:fld>
            <a:endParaRPr lang="en-US"/>
          </a:p>
        </p:txBody>
      </p:sp>
    </p:spTree>
    <p:extLst>
      <p:ext uri="{BB962C8B-B14F-4D97-AF65-F5344CB8AC3E}">
        <p14:creationId xmlns:p14="http://schemas.microsoft.com/office/powerpoint/2010/main" val="3503807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CA"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p:cNvSpPr>
            <a:spLocks noGrp="1"/>
          </p:cNvSpPr>
          <p:nvPr>
            <p:ph type="dt" sz="half" idx="10"/>
          </p:nvPr>
        </p:nvSpPr>
        <p:spPr/>
        <p:txBody>
          <a:bodyPr/>
          <a:lstStyle/>
          <a:p>
            <a:fld id="{156AB36B-D6A7-4E13-BD03-E2D6A2F595B7}" type="datetimeFigureOut">
              <a:rPr lang="en-CA" smtClean="0"/>
              <a:t>2021-03-15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8B508AE-DDF7-405D-BAAC-2659C460E3BF}" type="slidenum">
              <a:rPr lang="en-CA" smtClean="0"/>
              <a:t>‹#›</a:t>
            </a:fld>
            <a:endParaRPr lang="en-CA"/>
          </a:p>
        </p:txBody>
      </p:sp>
    </p:spTree>
    <p:extLst>
      <p:ext uri="{BB962C8B-B14F-4D97-AF65-F5344CB8AC3E}">
        <p14:creationId xmlns:p14="http://schemas.microsoft.com/office/powerpoint/2010/main" val="31046489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3FC3E02A-6A71-834D-8A34-423B93B7CC29}"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5982C0-709F-784E-AFC8-BA75F8ED7F60}" type="slidenum">
              <a:rPr lang="en-US" smtClean="0"/>
              <a:t>‹#›</a:t>
            </a:fld>
            <a:endParaRPr lang="en-US"/>
          </a:p>
        </p:txBody>
      </p:sp>
    </p:spTree>
    <p:extLst>
      <p:ext uri="{BB962C8B-B14F-4D97-AF65-F5344CB8AC3E}">
        <p14:creationId xmlns:p14="http://schemas.microsoft.com/office/powerpoint/2010/main" val="16389240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3FC3E02A-6A71-834D-8A34-423B93B7CC29}"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5982C0-709F-784E-AFC8-BA75F8ED7F60}" type="slidenum">
              <a:rPr lang="en-US" smtClean="0"/>
              <a:t>‹#›</a:t>
            </a:fld>
            <a:endParaRPr lang="en-US"/>
          </a:p>
        </p:txBody>
      </p:sp>
    </p:spTree>
    <p:extLst>
      <p:ext uri="{BB962C8B-B14F-4D97-AF65-F5344CB8AC3E}">
        <p14:creationId xmlns:p14="http://schemas.microsoft.com/office/powerpoint/2010/main" val="1980062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3FC3E02A-6A71-834D-8A34-423B93B7CC29}"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5982C0-709F-784E-AFC8-BA75F8ED7F60}" type="slidenum">
              <a:rPr lang="en-US" smtClean="0"/>
              <a:t>‹#›</a:t>
            </a:fld>
            <a:endParaRPr lang="en-US"/>
          </a:p>
        </p:txBody>
      </p:sp>
    </p:spTree>
    <p:extLst>
      <p:ext uri="{BB962C8B-B14F-4D97-AF65-F5344CB8AC3E}">
        <p14:creationId xmlns:p14="http://schemas.microsoft.com/office/powerpoint/2010/main" val="56194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156AB36B-D6A7-4E13-BD03-E2D6A2F595B7}" type="datetimeFigureOut">
              <a:rPr lang="en-CA" smtClean="0"/>
              <a:t>2021-03-15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8B508AE-DDF7-405D-BAAC-2659C460E3BF}" type="slidenum">
              <a:rPr lang="en-CA" smtClean="0"/>
              <a:t>‹#›</a:t>
            </a:fld>
            <a:endParaRPr lang="en-CA"/>
          </a:p>
        </p:txBody>
      </p:sp>
    </p:spTree>
    <p:extLst>
      <p:ext uri="{BB962C8B-B14F-4D97-AF65-F5344CB8AC3E}">
        <p14:creationId xmlns:p14="http://schemas.microsoft.com/office/powerpoint/2010/main" val="314026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CA"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5" name="Date Placeholder 4"/>
          <p:cNvSpPr>
            <a:spLocks noGrp="1"/>
          </p:cNvSpPr>
          <p:nvPr>
            <p:ph type="dt" sz="half" idx="10"/>
          </p:nvPr>
        </p:nvSpPr>
        <p:spPr/>
        <p:txBody>
          <a:bodyPr/>
          <a:lstStyle/>
          <a:p>
            <a:fld id="{156AB36B-D6A7-4E13-BD03-E2D6A2F595B7}" type="datetimeFigureOut">
              <a:rPr lang="en-CA" smtClean="0"/>
              <a:t>2021-03-15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8B508AE-DDF7-405D-BAAC-2659C460E3BF}" type="slidenum">
              <a:rPr lang="en-CA" smtClean="0"/>
              <a:t>‹#›</a:t>
            </a:fld>
            <a:endParaRPr lang="en-CA"/>
          </a:p>
        </p:txBody>
      </p:sp>
    </p:spTree>
    <p:extLst>
      <p:ext uri="{BB962C8B-B14F-4D97-AF65-F5344CB8AC3E}">
        <p14:creationId xmlns:p14="http://schemas.microsoft.com/office/powerpoint/2010/main" val="2460871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156AB36B-D6A7-4E13-BD03-E2D6A2F595B7}" type="datetimeFigureOut">
              <a:rPr lang="en-CA" smtClean="0"/>
              <a:t>2021-03-15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8B508AE-DDF7-405D-BAAC-2659C460E3BF}" type="slidenum">
              <a:rPr lang="en-CA" smtClean="0"/>
              <a:t>‹#›</a:t>
            </a:fld>
            <a:endParaRPr lang="en-CA"/>
          </a:p>
        </p:txBody>
      </p:sp>
    </p:spTree>
    <p:extLst>
      <p:ext uri="{BB962C8B-B14F-4D97-AF65-F5344CB8AC3E}">
        <p14:creationId xmlns:p14="http://schemas.microsoft.com/office/powerpoint/2010/main" val="2371379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156AB36B-D6A7-4E13-BD03-E2D6A2F595B7}" type="datetimeFigureOut">
              <a:rPr lang="en-CA" smtClean="0"/>
              <a:t>2021-03-15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8B508AE-DDF7-405D-BAAC-2659C460E3BF}" type="slidenum">
              <a:rPr lang="en-CA" smtClean="0"/>
              <a:t>‹#›</a:t>
            </a:fld>
            <a:endParaRPr lang="en-CA"/>
          </a:p>
        </p:txBody>
      </p:sp>
    </p:spTree>
    <p:extLst>
      <p:ext uri="{BB962C8B-B14F-4D97-AF65-F5344CB8AC3E}">
        <p14:creationId xmlns:p14="http://schemas.microsoft.com/office/powerpoint/2010/main" val="3414756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AB36B-D6A7-4E13-BD03-E2D6A2F595B7}" type="datetimeFigureOut">
              <a:rPr lang="en-CA" smtClean="0"/>
              <a:t>2021-03-15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8B508AE-DDF7-405D-BAAC-2659C460E3BF}" type="slidenum">
              <a:rPr lang="en-CA" smtClean="0"/>
              <a:t>‹#›</a:t>
            </a:fld>
            <a:endParaRPr lang="en-CA"/>
          </a:p>
        </p:txBody>
      </p:sp>
    </p:spTree>
    <p:extLst>
      <p:ext uri="{BB962C8B-B14F-4D97-AF65-F5344CB8AC3E}">
        <p14:creationId xmlns:p14="http://schemas.microsoft.com/office/powerpoint/2010/main" val="655290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6AB36B-D6A7-4E13-BD03-E2D6A2F595B7}" type="datetimeFigureOut">
              <a:rPr lang="en-CA" smtClean="0"/>
              <a:t>2021-03-15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8B508AE-DDF7-405D-BAAC-2659C460E3BF}" type="slidenum">
              <a:rPr lang="en-CA" smtClean="0"/>
              <a:t>‹#›</a:t>
            </a:fld>
            <a:endParaRPr lang="en-CA"/>
          </a:p>
        </p:txBody>
      </p:sp>
    </p:spTree>
    <p:extLst>
      <p:ext uri="{BB962C8B-B14F-4D97-AF65-F5344CB8AC3E}">
        <p14:creationId xmlns:p14="http://schemas.microsoft.com/office/powerpoint/2010/main" val="1325311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6AB36B-D6A7-4E13-BD03-E2D6A2F595B7}" type="datetimeFigureOut">
              <a:rPr lang="en-CA" smtClean="0"/>
              <a:t>2021-03-15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8B508AE-DDF7-405D-BAAC-2659C460E3BF}" type="slidenum">
              <a:rPr lang="en-CA" smtClean="0"/>
              <a:t>‹#›</a:t>
            </a:fld>
            <a:endParaRPr lang="en-CA"/>
          </a:p>
        </p:txBody>
      </p:sp>
    </p:spTree>
    <p:extLst>
      <p:ext uri="{BB962C8B-B14F-4D97-AF65-F5344CB8AC3E}">
        <p14:creationId xmlns:p14="http://schemas.microsoft.com/office/powerpoint/2010/main" val="1854013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CA"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6AB36B-D6A7-4E13-BD03-E2D6A2F595B7}" type="datetimeFigureOut">
              <a:rPr lang="en-CA" smtClean="0"/>
              <a:t>2021-03-15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B508AE-DDF7-405D-BAAC-2659C460E3BF}" type="slidenum">
              <a:rPr lang="en-CA" smtClean="0"/>
              <a:t>‹#›</a:t>
            </a:fld>
            <a:endParaRPr lang="en-CA"/>
          </a:p>
        </p:txBody>
      </p:sp>
      <p:pic>
        <p:nvPicPr>
          <p:cNvPr id="7" name="Picture 6" descr="BPM-Logo-(White).pn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335972" y="6453336"/>
            <a:ext cx="1340484" cy="195770"/>
          </a:xfrm>
          <a:prstGeom prst="rect">
            <a:avLst/>
          </a:prstGeom>
        </p:spPr>
      </p:pic>
    </p:spTree>
    <p:extLst>
      <p:ext uri="{BB962C8B-B14F-4D97-AF65-F5344CB8AC3E}">
        <p14:creationId xmlns:p14="http://schemas.microsoft.com/office/powerpoint/2010/main" val="2171199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C3E02A-6A71-834D-8A34-423B93B7CC29}" type="datetimeFigureOut">
              <a:rPr lang="en-US" smtClean="0"/>
              <a:t>3/15/2021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982C0-709F-784E-AFC8-BA75F8ED7F60}" type="slidenum">
              <a:rPr lang="en-US" smtClean="0"/>
              <a:t>‹#›</a:t>
            </a:fld>
            <a:endParaRPr lang="en-US"/>
          </a:p>
        </p:txBody>
      </p:sp>
    </p:spTree>
    <p:extLst>
      <p:ext uri="{BB962C8B-B14F-4D97-AF65-F5344CB8AC3E}">
        <p14:creationId xmlns:p14="http://schemas.microsoft.com/office/powerpoint/2010/main" val="2169777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mailto:rgriffiths@bpmworks.com" TargetMode="External"/><Relationship Id="rId2" Type="http://schemas.openxmlformats.org/officeDocument/2006/relationships/hyperlink" Target="mailto:pgeraghty@bpmworks.com" TargetMode="Externa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hyperlink" Target="http://www.messagingworkbench.com/" TargetMode="External"/><Relationship Id="rId4" Type="http://schemas.openxmlformats.org/officeDocument/2006/relationships/hyperlink" Target="http://www.bpmworks.com"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29146" y="2276872"/>
            <a:ext cx="2638668" cy="720080"/>
          </a:xfrm>
          <a:prstGeom prst="roundRect">
            <a:avLst/>
          </a:prstGeom>
          <a:solidFill>
            <a:srgbClr val="FFFF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418525168"/>
              </p:ext>
            </p:extLst>
          </p:nvPr>
        </p:nvGraphicFramePr>
        <p:xfrm>
          <a:off x="395537" y="229158"/>
          <a:ext cx="8343646" cy="552335"/>
        </p:xfrm>
        <a:graphic>
          <a:graphicData uri="http://schemas.openxmlformats.org/drawingml/2006/table">
            <a:tbl>
              <a:tblPr firstRow="1" firstCol="1" bandRow="1"/>
              <a:tblGrid>
                <a:gridCol w="7117594">
                  <a:extLst>
                    <a:ext uri="{9D8B030D-6E8A-4147-A177-3AD203B41FA5}">
                      <a16:colId xmlns:a16="http://schemas.microsoft.com/office/drawing/2014/main" val="20000"/>
                    </a:ext>
                  </a:extLst>
                </a:gridCol>
                <a:gridCol w="1226052">
                  <a:extLst>
                    <a:ext uri="{9D8B030D-6E8A-4147-A177-3AD203B41FA5}">
                      <a16:colId xmlns:a16="http://schemas.microsoft.com/office/drawing/2014/main" val="20001"/>
                    </a:ext>
                  </a:extLst>
                </a:gridCol>
              </a:tblGrid>
              <a:tr h="552335">
                <a:tc>
                  <a:txBody>
                    <a:bodyPr/>
                    <a:lstStyle/>
                    <a:p>
                      <a:pPr>
                        <a:lnSpc>
                          <a:spcPct val="115000"/>
                        </a:lnSpc>
                        <a:spcBef>
                          <a:spcPts val="600"/>
                        </a:spcBef>
                        <a:spcAft>
                          <a:spcPts val="0"/>
                        </a:spcAft>
                      </a:pPr>
                      <a:r>
                        <a:rPr lang="en-GB" sz="1000" b="1" dirty="0">
                          <a:solidFill>
                            <a:srgbClr val="FFFFFF"/>
                          </a:solidFill>
                          <a:effectLst/>
                          <a:latin typeface="Calibri"/>
                          <a:ea typeface="Calibri"/>
                          <a:cs typeface="Times New Roman"/>
                        </a:rPr>
                        <a:t>Persona Profile</a:t>
                      </a:r>
                      <a:endParaRPr lang="en-CA" sz="1000" b="1" dirty="0">
                        <a:effectLst/>
                        <a:latin typeface="Calibri"/>
                        <a:ea typeface="Calibri"/>
                        <a:cs typeface="Times New Roman"/>
                      </a:endParaRPr>
                    </a:p>
                    <a:p>
                      <a:pPr>
                        <a:lnSpc>
                          <a:spcPct val="115000"/>
                        </a:lnSpc>
                        <a:spcAft>
                          <a:spcPts val="1200"/>
                        </a:spcAft>
                      </a:pPr>
                      <a:r>
                        <a:rPr lang="en-CA" sz="1600" dirty="0">
                          <a:solidFill>
                            <a:srgbClr val="FFFFFF"/>
                          </a:solidFill>
                          <a:effectLst/>
                          <a:latin typeface="Calibri"/>
                          <a:ea typeface="Calibri"/>
                          <a:cs typeface="Times New Roman"/>
                        </a:rPr>
                        <a:t>[NAME</a:t>
                      </a:r>
                      <a:r>
                        <a:rPr lang="en-CA" sz="1600" baseline="0" dirty="0">
                          <a:solidFill>
                            <a:srgbClr val="FFFFFF"/>
                          </a:solidFill>
                          <a:effectLst/>
                          <a:latin typeface="Calibri"/>
                          <a:ea typeface="Calibri"/>
                          <a:cs typeface="Times New Roman"/>
                        </a:rPr>
                        <a:t> OF PERSONA]</a:t>
                      </a:r>
                      <a:r>
                        <a:rPr lang="en-CA" sz="1600" dirty="0">
                          <a:solidFill>
                            <a:srgbClr val="FFFFFF"/>
                          </a:solidFill>
                          <a:effectLst/>
                          <a:latin typeface="Calibri"/>
                          <a:ea typeface="Calibri"/>
                          <a:cs typeface="Times New Roman"/>
                        </a:rPr>
                        <a:t> – [Industry</a:t>
                      </a:r>
                      <a:r>
                        <a:rPr lang="en-CA" sz="1600" baseline="0" dirty="0">
                          <a:solidFill>
                            <a:srgbClr val="FFFFFF"/>
                          </a:solidFill>
                          <a:effectLst/>
                          <a:latin typeface="Calibri"/>
                          <a:ea typeface="Calibri"/>
                          <a:cs typeface="Times New Roman"/>
                        </a:rPr>
                        <a:t> Segment]</a:t>
                      </a:r>
                      <a:r>
                        <a:rPr lang="en-CA" sz="1600" dirty="0">
                          <a:solidFill>
                            <a:srgbClr val="FFFFFF"/>
                          </a:solidFill>
                          <a:effectLst/>
                          <a:latin typeface="Calibri"/>
                          <a:ea typeface="Calibri"/>
                          <a:cs typeface="Times New Roman"/>
                        </a:rPr>
                        <a:t> </a:t>
                      </a:r>
                    </a:p>
                  </a:txBody>
                  <a:tcPr marL="52424" marR="52424" marT="0" marB="0">
                    <a:lnL w="38100" cap="flat" cmpd="sng" algn="ctr">
                      <a:noFill/>
                      <a:prstDash val="solid"/>
                      <a:round/>
                      <a:headEnd type="none" w="med" len="med"/>
                      <a:tailEnd type="none" w="med" len="med"/>
                    </a:lnL>
                    <a:lnR>
                      <a:noFill/>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r">
                        <a:lnSpc>
                          <a:spcPct val="115000"/>
                        </a:lnSpc>
                        <a:spcAft>
                          <a:spcPts val="0"/>
                        </a:spcAft>
                      </a:pPr>
                      <a:r>
                        <a:rPr lang="en-GB" sz="1000" b="1" dirty="0">
                          <a:solidFill>
                            <a:srgbClr val="FFFFFF"/>
                          </a:solidFill>
                          <a:effectLst/>
                          <a:latin typeface="Calibri"/>
                          <a:ea typeface="Calibri"/>
                          <a:cs typeface="Times New Roman"/>
                        </a:rPr>
                        <a:t>INTERNAL USE ONLY</a:t>
                      </a:r>
                      <a:endParaRPr lang="en-CA" sz="1200" b="1" dirty="0">
                        <a:effectLst/>
                        <a:latin typeface="Calibri"/>
                        <a:ea typeface="Calibri"/>
                        <a:cs typeface="Times New Roman"/>
                      </a:endParaRPr>
                    </a:p>
                  </a:txBody>
                  <a:tcPr marL="52424" marR="52424" marT="0" marB="0">
                    <a:lnL>
                      <a:noFill/>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0000"/>
                  </a:ext>
                </a:extLst>
              </a:tr>
            </a:tbl>
          </a:graphicData>
        </a:graphic>
      </p:graphicFrame>
      <p:sp>
        <p:nvSpPr>
          <p:cNvPr id="6" name="TextBox 5"/>
          <p:cNvSpPr txBox="1"/>
          <p:nvPr/>
        </p:nvSpPr>
        <p:spPr>
          <a:xfrm>
            <a:off x="3131103" y="835994"/>
            <a:ext cx="2774928" cy="4968553"/>
          </a:xfrm>
          <a:prstGeom prst="rect">
            <a:avLst/>
          </a:prstGeom>
          <a:solidFill>
            <a:srgbClr val="FFFFFF"/>
          </a:solidFill>
          <a:ln>
            <a:solidFill>
              <a:srgbClr val="FFFFFF"/>
            </a:solidFill>
          </a:ln>
        </p:spPr>
        <p:txBody>
          <a:bodyPr wrap="square" lIns="72000" tIns="72000" rIns="72000" bIns="72000" numCol="1" spcCol="288000" rtlCol="0">
            <a:noAutofit/>
          </a:bodyPr>
          <a:lstStyle/>
          <a:p>
            <a:pPr defTabSz="914400">
              <a:lnSpc>
                <a:spcPct val="120000"/>
              </a:lnSpc>
              <a:spcAft>
                <a:spcPts val="300"/>
              </a:spcAft>
              <a:defRPr/>
            </a:pPr>
            <a:r>
              <a:rPr lang="en-US" sz="1000" b="1" dirty="0">
                <a:solidFill>
                  <a:schemeClr val="tx2"/>
                </a:solidFill>
                <a:cs typeface="Lato-Regular"/>
              </a:rPr>
              <a:t>Education:</a:t>
            </a:r>
          </a:p>
          <a:p>
            <a:pPr marL="171450" indent="-171450">
              <a:lnSpc>
                <a:spcPct val="104000"/>
              </a:lnSpc>
              <a:spcAft>
                <a:spcPts val="300"/>
              </a:spcAft>
              <a:buFont typeface="Arial" panose="020B0604020202020204" pitchFamily="34" charset="0"/>
              <a:buChar char="•"/>
              <a:defRPr/>
            </a:pPr>
            <a:r>
              <a:rPr lang="en-CA" sz="1000" dirty="0">
                <a:cs typeface="Lato-Regular"/>
              </a:rPr>
              <a:t>[first degree, masters, PhD and/or other relevant professional qualifications]</a:t>
            </a:r>
          </a:p>
          <a:p>
            <a:pPr marL="171450" indent="-171450">
              <a:lnSpc>
                <a:spcPct val="104000"/>
              </a:lnSpc>
              <a:spcAft>
                <a:spcPts val="300"/>
              </a:spcAft>
              <a:buFont typeface="Arial" panose="020B0604020202020204" pitchFamily="34" charset="0"/>
              <a:buChar char="•"/>
              <a:defRPr/>
            </a:pPr>
            <a:endParaRPr lang="en-CA" sz="1000" dirty="0">
              <a:cs typeface="Lato-Regular"/>
            </a:endParaRPr>
          </a:p>
          <a:p>
            <a:pPr>
              <a:lnSpc>
                <a:spcPct val="120000"/>
              </a:lnSpc>
              <a:spcAft>
                <a:spcPts val="300"/>
              </a:spcAft>
              <a:defRPr/>
            </a:pPr>
            <a:r>
              <a:rPr lang="en-US" sz="1000" b="1" dirty="0">
                <a:solidFill>
                  <a:schemeClr val="tx2"/>
                </a:solidFill>
                <a:cs typeface="Lato-Regular"/>
              </a:rPr>
              <a:t>Example titles:</a:t>
            </a:r>
          </a:p>
          <a:p>
            <a:pPr marL="171450" indent="-171450">
              <a:lnSpc>
                <a:spcPct val="104000"/>
              </a:lnSpc>
              <a:spcAft>
                <a:spcPts val="300"/>
              </a:spcAft>
              <a:buFont typeface="Arial" panose="020B0604020202020204" pitchFamily="34" charset="0"/>
              <a:buChar char="•"/>
              <a:defRPr/>
            </a:pPr>
            <a:r>
              <a:rPr lang="en-CA" sz="1000" dirty="0">
                <a:cs typeface="Lato-Regular"/>
              </a:rPr>
              <a:t>[what title are typical for this role]</a:t>
            </a:r>
          </a:p>
          <a:p>
            <a:pPr marL="171450" indent="-171450">
              <a:lnSpc>
                <a:spcPct val="104000"/>
              </a:lnSpc>
              <a:spcAft>
                <a:spcPts val="300"/>
              </a:spcAft>
              <a:buFont typeface="Arial" panose="020B0604020202020204" pitchFamily="34" charset="0"/>
              <a:buChar char="•"/>
              <a:defRPr/>
            </a:pPr>
            <a:r>
              <a:rPr lang="en-CA" sz="1000" dirty="0">
                <a:cs typeface="Lato-Regular"/>
              </a:rPr>
              <a:t>[name 2]</a:t>
            </a:r>
          </a:p>
          <a:p>
            <a:pPr marL="171450" indent="-171450">
              <a:lnSpc>
                <a:spcPct val="104000"/>
              </a:lnSpc>
              <a:spcAft>
                <a:spcPts val="300"/>
              </a:spcAft>
              <a:buFont typeface="Arial" panose="020B0604020202020204" pitchFamily="34" charset="0"/>
              <a:buChar char="•"/>
              <a:defRPr/>
            </a:pPr>
            <a:r>
              <a:rPr lang="en-CA" sz="1000" dirty="0">
                <a:cs typeface="Lato-Regular"/>
              </a:rPr>
              <a:t>[name 3]</a:t>
            </a:r>
          </a:p>
          <a:p>
            <a:pPr marL="171450" indent="-171450">
              <a:lnSpc>
                <a:spcPct val="104000"/>
              </a:lnSpc>
              <a:spcAft>
                <a:spcPts val="300"/>
              </a:spcAft>
              <a:buFont typeface="Arial" panose="020B0604020202020204" pitchFamily="34" charset="0"/>
              <a:buChar char="•"/>
              <a:defRPr/>
            </a:pPr>
            <a:r>
              <a:rPr lang="en-CA" sz="1000" dirty="0">
                <a:cs typeface="Lato-Regular"/>
              </a:rPr>
              <a:t>[name 4]</a:t>
            </a:r>
          </a:p>
          <a:p>
            <a:pPr marL="171450" indent="-171450">
              <a:lnSpc>
                <a:spcPct val="104000"/>
              </a:lnSpc>
              <a:spcAft>
                <a:spcPts val="300"/>
              </a:spcAft>
              <a:buFont typeface="Arial" panose="020B0604020202020204" pitchFamily="34" charset="0"/>
              <a:buChar char="•"/>
              <a:defRPr/>
            </a:pPr>
            <a:r>
              <a:rPr lang="en-CA" sz="1000" dirty="0">
                <a:cs typeface="Lato-Regular"/>
              </a:rPr>
              <a:t>[name 5]</a:t>
            </a:r>
          </a:p>
          <a:p>
            <a:pPr marL="171450" indent="-171450">
              <a:lnSpc>
                <a:spcPct val="104000"/>
              </a:lnSpc>
              <a:spcAft>
                <a:spcPts val="300"/>
              </a:spcAft>
              <a:buFont typeface="Arial" panose="020B0604020202020204" pitchFamily="34" charset="0"/>
              <a:buChar char="•"/>
              <a:defRPr/>
            </a:pPr>
            <a:endParaRPr lang="en-US" sz="1000" dirty="0">
              <a:cs typeface="Lato-Regular"/>
            </a:endParaRPr>
          </a:p>
          <a:p>
            <a:pPr>
              <a:lnSpc>
                <a:spcPct val="120000"/>
              </a:lnSpc>
              <a:spcAft>
                <a:spcPts val="300"/>
              </a:spcAft>
              <a:defRPr/>
            </a:pPr>
            <a:r>
              <a:rPr lang="en-US" sz="1000" b="1" dirty="0">
                <a:solidFill>
                  <a:schemeClr val="tx2"/>
                </a:solidFill>
                <a:cs typeface="Lato-Regular"/>
              </a:rPr>
              <a:t>Specialist knowledge:</a:t>
            </a:r>
          </a:p>
          <a:p>
            <a:pPr marL="171450" indent="-171450">
              <a:lnSpc>
                <a:spcPct val="104000"/>
              </a:lnSpc>
              <a:spcAft>
                <a:spcPts val="300"/>
              </a:spcAft>
              <a:buFont typeface="Arial" panose="020B0604020202020204" pitchFamily="34" charset="0"/>
              <a:buChar char="•"/>
              <a:defRPr/>
            </a:pPr>
            <a:r>
              <a:rPr lang="en-CA" sz="1000" dirty="0">
                <a:cs typeface="Lato-Regular"/>
              </a:rPr>
              <a:t>[a couple of bullets on specialist knowledge]</a:t>
            </a:r>
          </a:p>
          <a:p>
            <a:pPr marL="171450" indent="-171450">
              <a:lnSpc>
                <a:spcPct val="104000"/>
              </a:lnSpc>
              <a:spcAft>
                <a:spcPts val="300"/>
              </a:spcAft>
              <a:buFont typeface="Arial" panose="020B0604020202020204" pitchFamily="34" charset="0"/>
              <a:buChar char="•"/>
              <a:defRPr/>
            </a:pPr>
            <a:r>
              <a:rPr lang="en-CA" sz="1000" dirty="0">
                <a:cs typeface="Lato-Regular"/>
              </a:rPr>
              <a:t>[bullet 2]</a:t>
            </a:r>
          </a:p>
          <a:p>
            <a:pPr marL="171450" indent="-171450">
              <a:lnSpc>
                <a:spcPct val="104000"/>
              </a:lnSpc>
              <a:spcAft>
                <a:spcPts val="300"/>
              </a:spcAft>
              <a:buFont typeface="Arial" panose="020B0604020202020204" pitchFamily="34" charset="0"/>
              <a:buChar char="•"/>
              <a:defRPr/>
            </a:pPr>
            <a:endParaRPr lang="en-CA" sz="1000" dirty="0">
              <a:cs typeface="Lato-Regular"/>
            </a:endParaRPr>
          </a:p>
          <a:p>
            <a:pPr>
              <a:lnSpc>
                <a:spcPct val="120000"/>
              </a:lnSpc>
              <a:spcAft>
                <a:spcPts val="300"/>
              </a:spcAft>
              <a:defRPr/>
            </a:pPr>
            <a:r>
              <a:rPr lang="en-US" sz="1000" b="1" dirty="0">
                <a:solidFill>
                  <a:schemeClr val="tx2"/>
                </a:solidFill>
                <a:cs typeface="Lato-Regular"/>
              </a:rPr>
              <a:t>Information source:</a:t>
            </a:r>
          </a:p>
          <a:p>
            <a:pPr marL="171450" indent="-171450">
              <a:lnSpc>
                <a:spcPct val="104000"/>
              </a:lnSpc>
              <a:spcAft>
                <a:spcPts val="300"/>
              </a:spcAft>
              <a:buFont typeface="Arial" panose="020B0604020202020204" pitchFamily="34" charset="0"/>
              <a:buChar char="•"/>
              <a:defRPr/>
            </a:pPr>
            <a:r>
              <a:rPr lang="en-CA" sz="1000" dirty="0">
                <a:cs typeface="Lato-Regular"/>
              </a:rPr>
              <a:t>[where does this person go to get the information they need to perform their work]</a:t>
            </a:r>
          </a:p>
          <a:p>
            <a:pPr marL="171450" indent="-171450">
              <a:lnSpc>
                <a:spcPct val="104000"/>
              </a:lnSpc>
              <a:spcAft>
                <a:spcPts val="300"/>
              </a:spcAft>
              <a:buFont typeface="Arial" panose="020B0604020202020204" pitchFamily="34" charset="0"/>
              <a:buChar char="•"/>
              <a:defRPr/>
            </a:pPr>
            <a:r>
              <a:rPr lang="en-CA" sz="1000" dirty="0">
                <a:cs typeface="Lato-Regular"/>
              </a:rPr>
              <a:t>[bullet 2]</a:t>
            </a:r>
          </a:p>
          <a:p>
            <a:pPr marL="171450" indent="-171450">
              <a:lnSpc>
                <a:spcPct val="104000"/>
              </a:lnSpc>
              <a:spcAft>
                <a:spcPts val="300"/>
              </a:spcAft>
              <a:buFont typeface="Arial" panose="020B0604020202020204" pitchFamily="34" charset="0"/>
              <a:buChar char="•"/>
              <a:defRPr/>
            </a:pPr>
            <a:endParaRPr lang="en-CA" sz="1000" dirty="0">
              <a:cs typeface="Lato-Regular"/>
            </a:endParaRPr>
          </a:p>
          <a:p>
            <a:pPr>
              <a:lnSpc>
                <a:spcPct val="120000"/>
              </a:lnSpc>
              <a:spcAft>
                <a:spcPts val="300"/>
              </a:spcAft>
              <a:defRPr/>
            </a:pPr>
            <a:r>
              <a:rPr lang="en-US" sz="1000" b="1" dirty="0">
                <a:solidFill>
                  <a:schemeClr val="tx2"/>
                </a:solidFill>
                <a:cs typeface="Lato-Regular"/>
              </a:rPr>
              <a:t>Works with:</a:t>
            </a:r>
          </a:p>
          <a:p>
            <a:pPr marL="171450" indent="-171450">
              <a:lnSpc>
                <a:spcPct val="104000"/>
              </a:lnSpc>
              <a:spcAft>
                <a:spcPts val="300"/>
              </a:spcAft>
              <a:buFont typeface="Arial" panose="020B0604020202020204" pitchFamily="34" charset="0"/>
              <a:buChar char="•"/>
              <a:defRPr/>
            </a:pPr>
            <a:r>
              <a:rPr lang="en-CA" sz="1000" dirty="0">
                <a:cs typeface="Lato-Regular"/>
              </a:rPr>
              <a:t>[names of the other personas they work with]</a:t>
            </a:r>
          </a:p>
          <a:p>
            <a:pPr marL="171450" indent="-171450">
              <a:lnSpc>
                <a:spcPct val="104000"/>
              </a:lnSpc>
              <a:spcAft>
                <a:spcPts val="300"/>
              </a:spcAft>
              <a:buFont typeface="Arial" panose="020B0604020202020204" pitchFamily="34" charset="0"/>
              <a:buChar char="•"/>
              <a:defRPr/>
            </a:pPr>
            <a:r>
              <a:rPr lang="en-CA" sz="1000" dirty="0">
                <a:cs typeface="Lato-Regular"/>
              </a:rPr>
              <a:t>[persona 2]</a:t>
            </a:r>
          </a:p>
          <a:p>
            <a:pPr marL="171450" indent="-171450">
              <a:lnSpc>
                <a:spcPct val="104000"/>
              </a:lnSpc>
              <a:spcAft>
                <a:spcPts val="300"/>
              </a:spcAft>
              <a:buFont typeface="Arial" panose="020B0604020202020204" pitchFamily="34" charset="0"/>
              <a:buChar char="•"/>
              <a:defRPr/>
            </a:pPr>
            <a:r>
              <a:rPr lang="en-GB" sz="1000" dirty="0">
                <a:cs typeface="Lato-Regular"/>
              </a:rPr>
              <a:t>[persona 3]</a:t>
            </a:r>
          </a:p>
        </p:txBody>
      </p:sp>
      <p:sp>
        <p:nvSpPr>
          <p:cNvPr id="9" name="TextBox 8"/>
          <p:cNvSpPr txBox="1"/>
          <p:nvPr/>
        </p:nvSpPr>
        <p:spPr>
          <a:xfrm>
            <a:off x="428922" y="2785106"/>
            <a:ext cx="2640192" cy="3019441"/>
          </a:xfrm>
          <a:prstGeom prst="rect">
            <a:avLst/>
          </a:prstGeom>
          <a:solidFill>
            <a:srgbClr val="FFFFFF"/>
          </a:solidFill>
          <a:ln>
            <a:noFill/>
          </a:ln>
        </p:spPr>
        <p:txBody>
          <a:bodyPr wrap="square" lIns="72000" tIns="72000" rIns="72000" bIns="72000" numCol="1" spcCol="288000" rtlCol="0">
            <a:noAutofit/>
          </a:bodyPr>
          <a:lstStyle/>
          <a:p>
            <a:pPr defTabSz="914400">
              <a:lnSpc>
                <a:spcPct val="120000"/>
              </a:lnSpc>
              <a:spcAft>
                <a:spcPts val="300"/>
              </a:spcAft>
              <a:defRPr/>
            </a:pPr>
            <a:r>
              <a:rPr lang="en-US" sz="1000" b="1" dirty="0">
                <a:solidFill>
                  <a:schemeClr val="tx2"/>
                </a:solidFill>
                <a:cs typeface="Lato-Regular"/>
              </a:rPr>
              <a:t>Works at:</a:t>
            </a:r>
          </a:p>
          <a:p>
            <a:pPr marL="171450" indent="-171450">
              <a:lnSpc>
                <a:spcPct val="104000"/>
              </a:lnSpc>
              <a:spcAft>
                <a:spcPts val="300"/>
              </a:spcAft>
              <a:buFont typeface="Arial" panose="020B0604020202020204" pitchFamily="34" charset="0"/>
              <a:buChar char="•"/>
              <a:defRPr/>
            </a:pPr>
            <a:r>
              <a:rPr lang="en-US" sz="1000" dirty="0">
                <a:cs typeface="Lato-Regular"/>
              </a:rPr>
              <a:t>[Target Industry Segment(s) &amp; Sub-Segments]</a:t>
            </a:r>
          </a:p>
          <a:p>
            <a:pPr>
              <a:lnSpc>
                <a:spcPct val="120000"/>
              </a:lnSpc>
              <a:spcAft>
                <a:spcPts val="300"/>
              </a:spcAft>
              <a:defRPr/>
            </a:pPr>
            <a:endParaRPr lang="en-US" sz="1000" b="1" dirty="0">
              <a:solidFill>
                <a:schemeClr val="tx2"/>
              </a:solidFill>
              <a:cs typeface="Lato-Regular"/>
            </a:endParaRPr>
          </a:p>
          <a:p>
            <a:pPr>
              <a:lnSpc>
                <a:spcPct val="120000"/>
              </a:lnSpc>
              <a:spcAft>
                <a:spcPts val="300"/>
              </a:spcAft>
              <a:defRPr/>
            </a:pPr>
            <a:r>
              <a:rPr lang="en-US" sz="1000" b="1" dirty="0">
                <a:solidFill>
                  <a:schemeClr val="tx2"/>
                </a:solidFill>
                <a:cs typeface="Lato-Regular"/>
              </a:rPr>
              <a:t>Role:</a:t>
            </a:r>
          </a:p>
          <a:p>
            <a:pPr marL="171450" indent="-171450">
              <a:lnSpc>
                <a:spcPct val="104000"/>
              </a:lnSpc>
              <a:spcAft>
                <a:spcPts val="300"/>
              </a:spcAft>
              <a:buFont typeface="Arial" panose="020B0604020202020204" pitchFamily="34" charset="0"/>
              <a:buChar char="•"/>
              <a:defRPr/>
            </a:pPr>
            <a:r>
              <a:rPr lang="en-US" sz="1000" dirty="0">
                <a:cs typeface="Lato-Regular"/>
              </a:rPr>
              <a:t>[3 or 4 bullets on the role and responsibilities for this persona]</a:t>
            </a:r>
          </a:p>
          <a:p>
            <a:pPr marL="171450" indent="-171450">
              <a:lnSpc>
                <a:spcPct val="104000"/>
              </a:lnSpc>
              <a:spcAft>
                <a:spcPts val="300"/>
              </a:spcAft>
              <a:buFont typeface="Arial" panose="020B0604020202020204" pitchFamily="34" charset="0"/>
              <a:buChar char="•"/>
              <a:defRPr/>
            </a:pPr>
            <a:r>
              <a:rPr lang="en-US" sz="1000" dirty="0">
                <a:cs typeface="Lato-Regular"/>
              </a:rPr>
              <a:t>[bullet 2]</a:t>
            </a:r>
          </a:p>
          <a:p>
            <a:pPr marL="171450" indent="-171450">
              <a:lnSpc>
                <a:spcPct val="104000"/>
              </a:lnSpc>
              <a:spcAft>
                <a:spcPts val="300"/>
              </a:spcAft>
              <a:buFont typeface="Arial" panose="020B0604020202020204" pitchFamily="34" charset="0"/>
              <a:buChar char="•"/>
              <a:defRPr/>
            </a:pPr>
            <a:r>
              <a:rPr lang="en-US" sz="1000" dirty="0">
                <a:cs typeface="Lato-Regular"/>
              </a:rPr>
              <a:t>[bullet 3]</a:t>
            </a:r>
          </a:p>
          <a:p>
            <a:pPr marL="171450" indent="-171450">
              <a:lnSpc>
                <a:spcPct val="104000"/>
              </a:lnSpc>
              <a:spcAft>
                <a:spcPts val="300"/>
              </a:spcAft>
              <a:buFont typeface="Arial" panose="020B0604020202020204" pitchFamily="34" charset="0"/>
              <a:buChar char="•"/>
              <a:defRPr/>
            </a:pPr>
            <a:r>
              <a:rPr lang="en-US" sz="1000" dirty="0">
                <a:cs typeface="Lato-Regular"/>
              </a:rPr>
              <a:t>[bullet 4]</a:t>
            </a:r>
            <a:endParaRPr lang="en-CA" sz="1000" dirty="0">
              <a:cs typeface="Lato-Regular"/>
            </a:endParaRPr>
          </a:p>
        </p:txBody>
      </p:sp>
      <p:sp>
        <p:nvSpPr>
          <p:cNvPr id="10" name="TextBox 9"/>
          <p:cNvSpPr txBox="1"/>
          <p:nvPr/>
        </p:nvSpPr>
        <p:spPr>
          <a:xfrm>
            <a:off x="5973536" y="836711"/>
            <a:ext cx="2774928" cy="4968553"/>
          </a:xfrm>
          <a:prstGeom prst="rect">
            <a:avLst/>
          </a:prstGeom>
          <a:solidFill>
            <a:schemeClr val="bg1"/>
          </a:solidFill>
          <a:ln>
            <a:solidFill>
              <a:srgbClr val="FFFFFF"/>
            </a:solidFill>
          </a:ln>
        </p:spPr>
        <p:txBody>
          <a:bodyPr wrap="square" lIns="72000" tIns="72000" rIns="72000" bIns="72000" numCol="1" spcCol="288000" rtlCol="0">
            <a:noAutofit/>
          </a:bodyPr>
          <a:lstStyle/>
          <a:p>
            <a:pPr>
              <a:lnSpc>
                <a:spcPct val="120000"/>
              </a:lnSpc>
              <a:spcAft>
                <a:spcPts val="300"/>
              </a:spcAft>
              <a:defRPr/>
            </a:pPr>
            <a:r>
              <a:rPr lang="en-GB" sz="1000" b="1" dirty="0">
                <a:solidFill>
                  <a:schemeClr val="tx2"/>
                </a:solidFill>
                <a:cs typeface="Lato-Regular"/>
              </a:rPr>
              <a:t>What keeps me awake at night:</a:t>
            </a:r>
            <a:endParaRPr lang="en-US" sz="1000" b="1" dirty="0">
              <a:solidFill>
                <a:schemeClr val="tx2"/>
              </a:solidFill>
              <a:cs typeface="Lato-Regular"/>
            </a:endParaRPr>
          </a:p>
          <a:p>
            <a:pPr marL="171450" indent="-171450">
              <a:lnSpc>
                <a:spcPct val="104000"/>
              </a:lnSpc>
              <a:spcAft>
                <a:spcPts val="300"/>
              </a:spcAft>
              <a:buFont typeface="Arial" panose="020B0604020202020204" pitchFamily="34" charset="0"/>
              <a:buChar char="•"/>
              <a:defRPr/>
            </a:pPr>
            <a:r>
              <a:rPr lang="en-CA" sz="1000" dirty="0">
                <a:cs typeface="Lato-Regular"/>
              </a:rPr>
              <a:t>[5 or 6 bullets on the things that are top of mind for this person in their professional life]</a:t>
            </a:r>
          </a:p>
          <a:p>
            <a:pPr marL="171450" indent="-171450">
              <a:lnSpc>
                <a:spcPct val="104000"/>
              </a:lnSpc>
              <a:spcAft>
                <a:spcPts val="300"/>
              </a:spcAft>
              <a:buFont typeface="Arial" panose="020B0604020202020204" pitchFamily="34" charset="0"/>
              <a:buChar char="•"/>
              <a:defRPr/>
            </a:pPr>
            <a:r>
              <a:rPr lang="en-CA" sz="1000" dirty="0">
                <a:cs typeface="Lato-Regular"/>
              </a:rPr>
              <a:t>[bullet 2]</a:t>
            </a:r>
          </a:p>
          <a:p>
            <a:pPr marL="171450" indent="-171450">
              <a:lnSpc>
                <a:spcPct val="104000"/>
              </a:lnSpc>
              <a:spcAft>
                <a:spcPts val="300"/>
              </a:spcAft>
              <a:buFont typeface="Arial" panose="020B0604020202020204" pitchFamily="34" charset="0"/>
              <a:buChar char="•"/>
              <a:defRPr/>
            </a:pPr>
            <a:r>
              <a:rPr lang="en-CA" sz="1000" dirty="0">
                <a:cs typeface="Lato-Regular"/>
              </a:rPr>
              <a:t>[bullet 3]</a:t>
            </a:r>
          </a:p>
          <a:p>
            <a:pPr marL="171450" indent="-171450">
              <a:lnSpc>
                <a:spcPct val="104000"/>
              </a:lnSpc>
              <a:spcAft>
                <a:spcPts val="300"/>
              </a:spcAft>
              <a:buFont typeface="Arial" panose="020B0604020202020204" pitchFamily="34" charset="0"/>
              <a:buChar char="•"/>
              <a:defRPr/>
            </a:pPr>
            <a:r>
              <a:rPr lang="en-CA" sz="1000" dirty="0">
                <a:cs typeface="Lato-Regular"/>
              </a:rPr>
              <a:t>[bullet 4]</a:t>
            </a:r>
          </a:p>
          <a:p>
            <a:pPr marL="171450" indent="-171450">
              <a:lnSpc>
                <a:spcPct val="104000"/>
              </a:lnSpc>
              <a:spcAft>
                <a:spcPts val="300"/>
              </a:spcAft>
              <a:buFont typeface="Arial" panose="020B0604020202020204" pitchFamily="34" charset="0"/>
              <a:buChar char="•"/>
              <a:defRPr/>
            </a:pPr>
            <a:r>
              <a:rPr lang="en-CA" sz="1000" dirty="0">
                <a:cs typeface="Lato-Regular"/>
              </a:rPr>
              <a:t>[bullet 5]</a:t>
            </a:r>
          </a:p>
          <a:p>
            <a:pPr marL="171450" indent="-171450">
              <a:lnSpc>
                <a:spcPct val="104000"/>
              </a:lnSpc>
              <a:spcAft>
                <a:spcPts val="300"/>
              </a:spcAft>
              <a:buFont typeface="Arial" panose="020B0604020202020204" pitchFamily="34" charset="0"/>
              <a:buChar char="•"/>
              <a:defRPr/>
            </a:pPr>
            <a:r>
              <a:rPr lang="en-CA" sz="1000" dirty="0">
                <a:cs typeface="Lato-Regular"/>
              </a:rPr>
              <a:t>[bullet 6]</a:t>
            </a:r>
          </a:p>
          <a:p>
            <a:pPr>
              <a:lnSpc>
                <a:spcPct val="104000"/>
              </a:lnSpc>
              <a:spcAft>
                <a:spcPts val="300"/>
              </a:spcAft>
              <a:defRPr/>
            </a:pPr>
            <a:endParaRPr lang="en-CA" sz="1000" dirty="0">
              <a:cs typeface="Lato-Regular"/>
            </a:endParaRPr>
          </a:p>
          <a:p>
            <a:pPr>
              <a:lnSpc>
                <a:spcPct val="104000"/>
              </a:lnSpc>
              <a:spcAft>
                <a:spcPts val="300"/>
              </a:spcAft>
              <a:defRPr/>
            </a:pPr>
            <a:r>
              <a:rPr lang="en-CA" sz="1200" dirty="0">
                <a:solidFill>
                  <a:srgbClr val="46C2CE"/>
                </a:solidFill>
                <a:cs typeface="Lato-Regular"/>
              </a:rPr>
              <a:t>[</a:t>
            </a:r>
            <a:r>
              <a:rPr lang="en-CA" sz="1200" i="1" dirty="0">
                <a:solidFill>
                  <a:srgbClr val="46C2CE"/>
                </a:solidFill>
                <a:cs typeface="Lato-Regular"/>
              </a:rPr>
              <a:t>Include real quotes from Case Studies </a:t>
            </a:r>
            <a:br>
              <a:rPr lang="en-CA" sz="1200" i="1" dirty="0">
                <a:solidFill>
                  <a:srgbClr val="46C2CE"/>
                </a:solidFill>
                <a:cs typeface="Lato-Regular"/>
              </a:rPr>
            </a:br>
            <a:r>
              <a:rPr lang="en-CA" sz="1200" i="1" dirty="0">
                <a:solidFill>
                  <a:srgbClr val="46C2CE"/>
                </a:solidFill>
                <a:cs typeface="Lato-Regular"/>
              </a:rPr>
              <a:t>&lt;Name&gt; &lt;Title&gt; &lt;Company&gt;</a:t>
            </a:r>
            <a:r>
              <a:rPr lang="en-CA" sz="1200" dirty="0">
                <a:solidFill>
                  <a:srgbClr val="46C2CE"/>
                </a:solidFill>
                <a:cs typeface="Lato-Regular"/>
              </a:rPr>
              <a:t>]</a:t>
            </a:r>
          </a:p>
          <a:p>
            <a:pPr>
              <a:lnSpc>
                <a:spcPct val="120000"/>
              </a:lnSpc>
              <a:spcAft>
                <a:spcPts val="300"/>
              </a:spcAft>
              <a:defRPr/>
            </a:pPr>
            <a:endParaRPr lang="en-US" sz="1000" b="1" dirty="0">
              <a:solidFill>
                <a:schemeClr val="tx2"/>
              </a:solidFill>
              <a:cs typeface="Lato-Regular"/>
            </a:endParaRPr>
          </a:p>
          <a:p>
            <a:pPr>
              <a:lnSpc>
                <a:spcPct val="120000"/>
              </a:lnSpc>
              <a:spcAft>
                <a:spcPts val="300"/>
              </a:spcAft>
              <a:defRPr/>
            </a:pPr>
            <a:r>
              <a:rPr lang="en-US" sz="1000" b="1" dirty="0">
                <a:solidFill>
                  <a:schemeClr val="tx2"/>
                </a:solidFill>
                <a:cs typeface="Lato-Regular"/>
              </a:rPr>
              <a:t>Critical workflow:</a:t>
            </a:r>
          </a:p>
          <a:p>
            <a:pPr marL="171450" indent="-171450">
              <a:lnSpc>
                <a:spcPct val="104000"/>
              </a:lnSpc>
              <a:spcAft>
                <a:spcPts val="300"/>
              </a:spcAft>
              <a:buFont typeface="Arial" panose="020B0604020202020204" pitchFamily="34" charset="0"/>
              <a:buChar char="•"/>
              <a:defRPr/>
            </a:pPr>
            <a:r>
              <a:rPr lang="en-US" sz="1000" dirty="0">
                <a:cs typeface="Lato-Regular"/>
              </a:rPr>
              <a:t>[5 or 6 bullets to describe, at a high level, the most important tasks this person undertakes]</a:t>
            </a:r>
          </a:p>
          <a:p>
            <a:pPr marL="171450" indent="-171450">
              <a:lnSpc>
                <a:spcPct val="104000"/>
              </a:lnSpc>
              <a:spcAft>
                <a:spcPts val="300"/>
              </a:spcAft>
              <a:buFont typeface="Arial" panose="020B0604020202020204" pitchFamily="34" charset="0"/>
              <a:buChar char="•"/>
              <a:defRPr/>
            </a:pPr>
            <a:r>
              <a:rPr lang="en-US" sz="1000" dirty="0">
                <a:cs typeface="Lato-Regular"/>
              </a:rPr>
              <a:t>[the idea is to give someone who is not familiar with this persona an idea of what they do]</a:t>
            </a:r>
          </a:p>
          <a:p>
            <a:pPr marL="171450" indent="-171450">
              <a:lnSpc>
                <a:spcPct val="104000"/>
              </a:lnSpc>
              <a:spcAft>
                <a:spcPts val="300"/>
              </a:spcAft>
              <a:buFont typeface="Arial" panose="020B0604020202020204" pitchFamily="34" charset="0"/>
              <a:buChar char="•"/>
              <a:defRPr/>
            </a:pPr>
            <a:r>
              <a:rPr lang="en-US" sz="1000" dirty="0">
                <a:cs typeface="Lato-Regular"/>
              </a:rPr>
              <a:t>[bullet 3]</a:t>
            </a:r>
          </a:p>
          <a:p>
            <a:pPr marL="171450" indent="-171450">
              <a:lnSpc>
                <a:spcPct val="104000"/>
              </a:lnSpc>
              <a:spcAft>
                <a:spcPts val="300"/>
              </a:spcAft>
              <a:buFont typeface="Arial" panose="020B0604020202020204" pitchFamily="34" charset="0"/>
              <a:buChar char="•"/>
              <a:defRPr/>
            </a:pPr>
            <a:r>
              <a:rPr lang="en-US" sz="1000" dirty="0">
                <a:cs typeface="Lato-Regular"/>
              </a:rPr>
              <a:t>[bullet 4]</a:t>
            </a:r>
          </a:p>
          <a:p>
            <a:pPr>
              <a:lnSpc>
                <a:spcPct val="104000"/>
              </a:lnSpc>
              <a:spcAft>
                <a:spcPts val="300"/>
              </a:spcAft>
              <a:defRPr/>
            </a:pPr>
            <a:endParaRPr lang="en-US" sz="1000" dirty="0">
              <a:latin typeface="Lato-Regular"/>
              <a:cs typeface="Lato-Regular"/>
            </a:endParaRPr>
          </a:p>
        </p:txBody>
      </p:sp>
      <p:pic>
        <p:nvPicPr>
          <p:cNvPr id="3" name="Picture 2" descr="Scientist_Crop.png"/>
          <p:cNvPicPr>
            <a:picLocks noChangeAspect="1"/>
          </p:cNvPicPr>
          <p:nvPr/>
        </p:nvPicPr>
        <p:blipFill rotWithShape="1">
          <a:blip r:embed="rId2" cstate="print">
            <a:extLst>
              <a:ext uri="{28A0092B-C50C-407E-A947-70E740481C1C}">
                <a14:useLocalDpi xmlns:a14="http://schemas.microsoft.com/office/drawing/2010/main" val="0"/>
              </a:ext>
            </a:extLst>
          </a:blip>
          <a:srcRect b="10069"/>
          <a:stretch/>
        </p:blipFill>
        <p:spPr>
          <a:xfrm>
            <a:off x="724161" y="836712"/>
            <a:ext cx="1888434" cy="1954139"/>
          </a:xfrm>
          <a:prstGeom prst="rect">
            <a:avLst/>
          </a:prstGeom>
        </p:spPr>
      </p:pic>
    </p:spTree>
    <p:extLst>
      <p:ext uri="{BB962C8B-B14F-4D97-AF65-F5344CB8AC3E}">
        <p14:creationId xmlns:p14="http://schemas.microsoft.com/office/powerpoint/2010/main" val="2748987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671901243"/>
              </p:ext>
            </p:extLst>
          </p:nvPr>
        </p:nvGraphicFramePr>
        <p:xfrm>
          <a:off x="395535" y="229158"/>
          <a:ext cx="8352928" cy="552335"/>
        </p:xfrm>
        <a:graphic>
          <a:graphicData uri="http://schemas.openxmlformats.org/drawingml/2006/table">
            <a:tbl>
              <a:tblPr firstRow="1" firstCol="1" bandRow="1"/>
              <a:tblGrid>
                <a:gridCol w="7125512">
                  <a:extLst>
                    <a:ext uri="{9D8B030D-6E8A-4147-A177-3AD203B41FA5}">
                      <a16:colId xmlns:a16="http://schemas.microsoft.com/office/drawing/2014/main" val="20000"/>
                    </a:ext>
                  </a:extLst>
                </a:gridCol>
                <a:gridCol w="1227416">
                  <a:extLst>
                    <a:ext uri="{9D8B030D-6E8A-4147-A177-3AD203B41FA5}">
                      <a16:colId xmlns:a16="http://schemas.microsoft.com/office/drawing/2014/main" val="20001"/>
                    </a:ext>
                  </a:extLst>
                </a:gridCol>
              </a:tblGrid>
              <a:tr h="552335">
                <a:tc>
                  <a:txBody>
                    <a:bodyPr/>
                    <a:lstStyle/>
                    <a:p>
                      <a:pPr>
                        <a:lnSpc>
                          <a:spcPct val="115000"/>
                        </a:lnSpc>
                        <a:spcBef>
                          <a:spcPts val="600"/>
                        </a:spcBef>
                        <a:spcAft>
                          <a:spcPts val="0"/>
                        </a:spcAft>
                      </a:pPr>
                      <a:r>
                        <a:rPr lang="en-GB" sz="1000" b="1" dirty="0">
                          <a:solidFill>
                            <a:srgbClr val="FFFFFF"/>
                          </a:solidFill>
                          <a:effectLst/>
                          <a:latin typeface="Calibri"/>
                          <a:ea typeface="Calibri"/>
                          <a:cs typeface="Times New Roman"/>
                        </a:rPr>
                        <a:t>Persona Profile</a:t>
                      </a:r>
                      <a:endParaRPr lang="en-CA" sz="1000" b="1" dirty="0">
                        <a:effectLst/>
                        <a:latin typeface="Calibri"/>
                        <a:ea typeface="Calibri"/>
                        <a:cs typeface="Times New Roman"/>
                      </a:endParaRPr>
                    </a:p>
                    <a:p>
                      <a:pPr>
                        <a:lnSpc>
                          <a:spcPct val="115000"/>
                        </a:lnSpc>
                        <a:spcAft>
                          <a:spcPts val="1200"/>
                        </a:spcAft>
                      </a:pPr>
                      <a:r>
                        <a:rPr lang="en-CA" sz="1600" dirty="0">
                          <a:solidFill>
                            <a:srgbClr val="FFFFFF"/>
                          </a:solidFill>
                          <a:effectLst/>
                          <a:latin typeface="+mn-lt"/>
                          <a:ea typeface="Calibri"/>
                          <a:cs typeface="Times New Roman"/>
                        </a:rPr>
                        <a:t>[NAME</a:t>
                      </a:r>
                      <a:r>
                        <a:rPr lang="en-CA" sz="1600" baseline="0" dirty="0">
                          <a:solidFill>
                            <a:srgbClr val="FFFFFF"/>
                          </a:solidFill>
                          <a:effectLst/>
                          <a:latin typeface="+mn-lt"/>
                          <a:ea typeface="Calibri"/>
                          <a:cs typeface="Times New Roman"/>
                        </a:rPr>
                        <a:t> OF PERSONA]</a:t>
                      </a:r>
                      <a:r>
                        <a:rPr lang="en-CA" sz="1600" dirty="0">
                          <a:solidFill>
                            <a:srgbClr val="FFFFFF"/>
                          </a:solidFill>
                          <a:effectLst/>
                          <a:latin typeface="+mn-lt"/>
                          <a:ea typeface="Calibri"/>
                          <a:cs typeface="Times New Roman"/>
                        </a:rPr>
                        <a:t> – [Industry</a:t>
                      </a:r>
                      <a:r>
                        <a:rPr lang="en-CA" sz="1600" baseline="0" dirty="0">
                          <a:solidFill>
                            <a:srgbClr val="FFFFFF"/>
                          </a:solidFill>
                          <a:effectLst/>
                          <a:latin typeface="+mn-lt"/>
                          <a:ea typeface="Calibri"/>
                          <a:cs typeface="Times New Roman"/>
                        </a:rPr>
                        <a:t> Segment]</a:t>
                      </a:r>
                      <a:r>
                        <a:rPr lang="en-CA" sz="1600" dirty="0">
                          <a:solidFill>
                            <a:srgbClr val="FFFFFF"/>
                          </a:solidFill>
                          <a:effectLst/>
                          <a:latin typeface="+mn-lt"/>
                          <a:ea typeface="Calibri"/>
                          <a:cs typeface="Times New Roman"/>
                        </a:rPr>
                        <a:t> </a:t>
                      </a:r>
                    </a:p>
                  </a:txBody>
                  <a:tcPr marL="52424" marR="52424" marT="0" marB="0">
                    <a:lnL>
                      <a:noFill/>
                    </a:lnL>
                    <a:lnR>
                      <a:noFill/>
                    </a:lnR>
                    <a:lnT>
                      <a:noFill/>
                    </a:lnT>
                    <a:lnB>
                      <a:noFill/>
                    </a:lnB>
                    <a:solidFill>
                      <a:srgbClr val="4E4981"/>
                    </a:solidFill>
                  </a:tcPr>
                </a:tc>
                <a:tc>
                  <a:txBody>
                    <a:bodyPr/>
                    <a:lstStyle/>
                    <a:p>
                      <a:pPr algn="r">
                        <a:lnSpc>
                          <a:spcPct val="115000"/>
                        </a:lnSpc>
                        <a:spcAft>
                          <a:spcPts val="0"/>
                        </a:spcAft>
                      </a:pPr>
                      <a:r>
                        <a:rPr lang="en-GB" sz="1000" b="1" dirty="0">
                          <a:solidFill>
                            <a:srgbClr val="FFFFFF"/>
                          </a:solidFill>
                          <a:effectLst/>
                          <a:latin typeface="Calibri"/>
                          <a:ea typeface="Calibri"/>
                          <a:cs typeface="Times New Roman"/>
                        </a:rPr>
                        <a:t>INTERNAL USE ONLY</a:t>
                      </a:r>
                      <a:endParaRPr lang="en-CA" sz="1200" b="1" dirty="0">
                        <a:effectLst/>
                        <a:latin typeface="Calibri"/>
                        <a:ea typeface="Calibri"/>
                        <a:cs typeface="Times New Roman"/>
                      </a:endParaRPr>
                    </a:p>
                  </a:txBody>
                  <a:tcPr marL="52424" marR="52424" marT="0" marB="0">
                    <a:lnL>
                      <a:noFill/>
                    </a:lnL>
                    <a:lnR>
                      <a:noFill/>
                    </a:lnR>
                    <a:lnT>
                      <a:noFill/>
                    </a:lnT>
                    <a:lnB>
                      <a:noFill/>
                    </a:lnB>
                    <a:solidFill>
                      <a:srgbClr val="4E4981"/>
                    </a:solidFill>
                  </a:tcPr>
                </a:tc>
                <a:extLst>
                  <a:ext uri="{0D108BD9-81ED-4DB2-BD59-A6C34878D82A}">
                    <a16:rowId xmlns:a16="http://schemas.microsoft.com/office/drawing/2014/main" val="10000"/>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070583592"/>
              </p:ext>
            </p:extLst>
          </p:nvPr>
        </p:nvGraphicFramePr>
        <p:xfrm>
          <a:off x="395536" y="836712"/>
          <a:ext cx="4104455" cy="4424680"/>
        </p:xfrm>
        <a:graphic>
          <a:graphicData uri="http://schemas.openxmlformats.org/drawingml/2006/table">
            <a:tbl>
              <a:tblPr firstRow="1" bandRow="1">
                <a:tableStyleId>{B301B821-A1FF-4177-AEE7-76D212191A09}</a:tableStyleId>
              </a:tblPr>
              <a:tblGrid>
                <a:gridCol w="4104455">
                  <a:extLst>
                    <a:ext uri="{9D8B030D-6E8A-4147-A177-3AD203B41FA5}">
                      <a16:colId xmlns:a16="http://schemas.microsoft.com/office/drawing/2014/main" val="20000"/>
                    </a:ext>
                  </a:extLst>
                </a:gridCol>
              </a:tblGrid>
              <a:tr h="370840">
                <a:tc>
                  <a:txBody>
                    <a:bodyPr/>
                    <a:lstStyle/>
                    <a:p>
                      <a:pPr>
                        <a:spcAft>
                          <a:spcPts val="600"/>
                        </a:spcAft>
                      </a:pPr>
                      <a:r>
                        <a:rPr lang="en-US" sz="1400" dirty="0"/>
                        <a:t>Industry Trends</a:t>
                      </a:r>
                      <a:endParaRPr lang="en-US" sz="1400" b="0" dirty="0">
                        <a:solidFill>
                          <a:srgbClr val="FFFFFF"/>
                        </a:solidFill>
                      </a:endParaRPr>
                    </a:p>
                  </a:txBody>
                  <a:tcPr/>
                </a:tc>
                <a:extLst>
                  <a:ext uri="{0D108BD9-81ED-4DB2-BD59-A6C34878D82A}">
                    <a16:rowId xmlns:a16="http://schemas.microsoft.com/office/drawing/2014/main" val="10000"/>
                  </a:ext>
                </a:extLst>
              </a:tr>
              <a:tr h="370840">
                <a:tc>
                  <a:txBody>
                    <a:bodyPr/>
                    <a:lstStyle/>
                    <a:p>
                      <a:pPr>
                        <a:spcAft>
                          <a:spcPts val="600"/>
                        </a:spcAft>
                      </a:pPr>
                      <a:r>
                        <a:rPr lang="en-US" sz="1000" dirty="0">
                          <a:solidFill>
                            <a:srgbClr val="46C2CE"/>
                          </a:solidFill>
                        </a:rPr>
                        <a:t>[Title for Trend</a:t>
                      </a:r>
                      <a:r>
                        <a:rPr lang="en-US" sz="1000" baseline="0" dirty="0">
                          <a:solidFill>
                            <a:srgbClr val="46C2CE"/>
                          </a:solidFill>
                        </a:rPr>
                        <a:t> One]</a:t>
                      </a:r>
                      <a:endParaRPr lang="en-US" sz="1000" b="1" dirty="0">
                        <a:solidFill>
                          <a:srgbClr val="46C2CE"/>
                        </a:solidFill>
                      </a:endParaRPr>
                    </a:p>
                  </a:txBody>
                  <a:tcPr>
                    <a:lnB w="381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marL="171450" indent="-171450">
                        <a:spcAft>
                          <a:spcPts val="600"/>
                        </a:spcAft>
                        <a:buFont typeface="Arial"/>
                        <a:buChar char="•"/>
                      </a:pPr>
                      <a:r>
                        <a:rPr lang="en-US" sz="1000" dirty="0"/>
                        <a:t>[2 or 3 bullets to concisely</a:t>
                      </a:r>
                      <a:r>
                        <a:rPr lang="en-US" sz="1000" baseline="0" dirty="0"/>
                        <a:t> describe the trend]</a:t>
                      </a:r>
                      <a:endParaRPr lang="en-US" sz="1000" dirty="0"/>
                    </a:p>
                    <a:p>
                      <a:pPr marL="171450" indent="-171450">
                        <a:spcAft>
                          <a:spcPts val="600"/>
                        </a:spcAft>
                        <a:buFont typeface="Arial"/>
                        <a:buChar char="•"/>
                      </a:pPr>
                      <a:r>
                        <a:rPr lang="en-US" sz="1000" dirty="0"/>
                        <a:t>[some</a:t>
                      </a:r>
                      <a:r>
                        <a:rPr lang="en-US" sz="1000" baseline="0" dirty="0"/>
                        <a:t> will be high level trends that set the scene]</a:t>
                      </a:r>
                      <a:endParaRPr lang="en-US" sz="1000" dirty="0"/>
                    </a:p>
                    <a:p>
                      <a:pPr marL="171450" indent="-171450">
                        <a:spcAft>
                          <a:spcPts val="600"/>
                        </a:spcAft>
                        <a:buFont typeface="Arial"/>
                        <a:buChar char="•"/>
                      </a:pPr>
                      <a:r>
                        <a:rPr lang="en-US" sz="1000" dirty="0"/>
                        <a:t>[other trends</a:t>
                      </a:r>
                      <a:r>
                        <a:rPr lang="en-US" sz="1000" baseline="0" dirty="0"/>
                        <a:t> will drive specific business challenges for customers – as set out in the slides that follow this slide]</a:t>
                      </a:r>
                    </a:p>
                    <a:p>
                      <a:pPr marL="0" indent="0">
                        <a:spcAft>
                          <a:spcPts val="600"/>
                        </a:spcAft>
                        <a:buFont typeface="Arial"/>
                        <a:buNone/>
                      </a:pPr>
                      <a:endParaRPr lang="en-US" sz="1000" dirty="0"/>
                    </a:p>
                  </a:txBody>
                  <a:tcPr>
                    <a:lnT w="38100" cap="flat" cmpd="sng" algn="ctr">
                      <a:solidFill>
                        <a:srgbClr val="FFFFFF"/>
                      </a:solidFill>
                      <a:prstDash val="solid"/>
                      <a:round/>
                      <a:headEnd type="none" w="med" len="med"/>
                      <a:tailEnd type="none" w="med" len="med"/>
                    </a:lnT>
                  </a:tcPr>
                </a:tc>
                <a:extLst>
                  <a:ext uri="{0D108BD9-81ED-4DB2-BD59-A6C34878D82A}">
                    <a16:rowId xmlns:a16="http://schemas.microsoft.com/office/drawing/2014/main" val="10002"/>
                  </a:ext>
                </a:extLst>
              </a:tr>
              <a:tr h="370840">
                <a:tc>
                  <a:txBody>
                    <a:bodyPr/>
                    <a:lstStyle/>
                    <a:p>
                      <a:pPr>
                        <a:spcAft>
                          <a:spcPts val="600"/>
                        </a:spcAft>
                      </a:pPr>
                      <a:r>
                        <a:rPr lang="en-US" sz="1000" dirty="0">
                          <a:solidFill>
                            <a:srgbClr val="46C2CE"/>
                          </a:solidFill>
                        </a:rPr>
                        <a:t>[Title for Trend</a:t>
                      </a:r>
                      <a:r>
                        <a:rPr lang="en-US" sz="1000" baseline="0" dirty="0">
                          <a:solidFill>
                            <a:srgbClr val="46C2CE"/>
                          </a:solidFill>
                        </a:rPr>
                        <a:t> Two]</a:t>
                      </a:r>
                      <a:endParaRPr lang="en-US" sz="1000" b="1" dirty="0">
                        <a:solidFill>
                          <a:srgbClr val="46C2CE"/>
                        </a:solidFill>
                      </a:endParaRPr>
                    </a:p>
                  </a:txBody>
                  <a:tcPr>
                    <a:lnB w="381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marL="171450" indent="-171450">
                        <a:spcAft>
                          <a:spcPts val="600"/>
                        </a:spcAft>
                        <a:buFont typeface="Arial"/>
                        <a:buChar char="•"/>
                      </a:pPr>
                      <a:r>
                        <a:rPr lang="en-US" sz="1000" dirty="0"/>
                        <a:t>[bullet</a:t>
                      </a:r>
                      <a:r>
                        <a:rPr lang="en-US" sz="1000" baseline="0" dirty="0"/>
                        <a:t> 1]</a:t>
                      </a:r>
                      <a:endParaRPr lang="en-US" sz="1000" dirty="0"/>
                    </a:p>
                    <a:p>
                      <a:pPr marL="171450" indent="-171450">
                        <a:spcAft>
                          <a:spcPts val="600"/>
                        </a:spcAft>
                        <a:buFont typeface="Arial"/>
                        <a:buChar char="•"/>
                      </a:pPr>
                      <a:r>
                        <a:rPr lang="en-US" sz="1000" dirty="0"/>
                        <a:t>[bullet 2]</a:t>
                      </a:r>
                    </a:p>
                    <a:p>
                      <a:pPr marL="171450" indent="-171450">
                        <a:spcAft>
                          <a:spcPts val="600"/>
                        </a:spcAft>
                        <a:buFont typeface="Arial"/>
                        <a:buChar char="•"/>
                      </a:pPr>
                      <a:r>
                        <a:rPr lang="en-US" sz="1000" dirty="0"/>
                        <a:t>[bullet 3]</a:t>
                      </a:r>
                    </a:p>
                    <a:p>
                      <a:pPr marL="0" indent="0">
                        <a:spcAft>
                          <a:spcPts val="600"/>
                        </a:spcAft>
                        <a:buFont typeface="Arial"/>
                        <a:buNone/>
                      </a:pPr>
                      <a:endParaRPr lang="en-US" sz="1000" dirty="0"/>
                    </a:p>
                  </a:txBody>
                  <a:tcPr>
                    <a:lnT w="38100" cap="flat" cmpd="sng" algn="ctr">
                      <a:solidFill>
                        <a:srgbClr val="FFFFFF"/>
                      </a:solidFill>
                      <a:prstDash val="solid"/>
                      <a:round/>
                      <a:headEnd type="none" w="med" len="med"/>
                      <a:tailEnd type="none" w="med" len="med"/>
                    </a:lnT>
                  </a:tcPr>
                </a:tc>
                <a:extLst>
                  <a:ext uri="{0D108BD9-81ED-4DB2-BD59-A6C34878D82A}">
                    <a16:rowId xmlns:a16="http://schemas.microsoft.com/office/drawing/2014/main" val="10004"/>
                  </a:ext>
                </a:extLst>
              </a:tr>
              <a:tr h="370840">
                <a:tc>
                  <a:txBody>
                    <a:bodyPr/>
                    <a:lstStyle/>
                    <a:p>
                      <a:pPr>
                        <a:spcAft>
                          <a:spcPts val="600"/>
                        </a:spcAft>
                      </a:pPr>
                      <a:r>
                        <a:rPr lang="en-US" sz="1000" dirty="0">
                          <a:solidFill>
                            <a:srgbClr val="46C2CE"/>
                          </a:solidFill>
                        </a:rPr>
                        <a:t>[Title for Trend</a:t>
                      </a:r>
                      <a:r>
                        <a:rPr lang="en-US" sz="1000" baseline="0" dirty="0">
                          <a:solidFill>
                            <a:srgbClr val="46C2CE"/>
                          </a:solidFill>
                        </a:rPr>
                        <a:t> Three]</a:t>
                      </a:r>
                      <a:endParaRPr lang="en-US" sz="1000" b="1" dirty="0">
                        <a:solidFill>
                          <a:srgbClr val="46C2CE"/>
                        </a:solidFill>
                      </a:endParaRPr>
                    </a:p>
                  </a:txBody>
                  <a:tcPr>
                    <a:lnB w="381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pPr marL="171450" indent="-171450">
                        <a:spcAft>
                          <a:spcPts val="600"/>
                        </a:spcAft>
                        <a:buFont typeface="Arial"/>
                        <a:buChar char="•"/>
                      </a:pPr>
                      <a:r>
                        <a:rPr lang="en-US" sz="1000" dirty="0"/>
                        <a:t>[bullet</a:t>
                      </a:r>
                      <a:r>
                        <a:rPr lang="en-US" sz="1000" baseline="0" dirty="0"/>
                        <a:t> 1]</a:t>
                      </a:r>
                      <a:endParaRPr lang="en-US" sz="1000" dirty="0"/>
                    </a:p>
                    <a:p>
                      <a:pPr marL="171450" indent="-171450">
                        <a:spcAft>
                          <a:spcPts val="600"/>
                        </a:spcAft>
                        <a:buFont typeface="Arial"/>
                        <a:buChar char="•"/>
                      </a:pPr>
                      <a:r>
                        <a:rPr lang="en-US" sz="1000" dirty="0"/>
                        <a:t>[bullet 2]</a:t>
                      </a:r>
                    </a:p>
                    <a:p>
                      <a:pPr marL="171450" indent="-171450">
                        <a:spcAft>
                          <a:spcPts val="600"/>
                        </a:spcAft>
                        <a:buFont typeface="Arial"/>
                        <a:buChar char="•"/>
                      </a:pPr>
                      <a:r>
                        <a:rPr lang="en-US" sz="1000" dirty="0"/>
                        <a:t>[bullet 3]</a:t>
                      </a:r>
                    </a:p>
                    <a:p>
                      <a:pPr marL="0" indent="0">
                        <a:spcAft>
                          <a:spcPts val="600"/>
                        </a:spcAft>
                        <a:buFont typeface="Arial"/>
                        <a:buNone/>
                      </a:pPr>
                      <a:endParaRPr lang="en-US" sz="1000" dirty="0"/>
                    </a:p>
                  </a:txBody>
                  <a:tcPr>
                    <a:lnT w="38100" cap="flat" cmpd="sng" algn="ctr">
                      <a:solidFill>
                        <a:srgbClr val="FFFFFF"/>
                      </a:solidFill>
                      <a:prstDash val="solid"/>
                      <a:round/>
                      <a:headEnd type="none" w="med" len="med"/>
                      <a:tailEnd type="none" w="med" len="med"/>
                    </a:lnT>
                  </a:tcPr>
                </a:tc>
                <a:extLst>
                  <a:ext uri="{0D108BD9-81ED-4DB2-BD59-A6C34878D82A}">
                    <a16:rowId xmlns:a16="http://schemas.microsoft.com/office/drawing/2014/main" val="10006"/>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79929123"/>
              </p:ext>
            </p:extLst>
          </p:nvPr>
        </p:nvGraphicFramePr>
        <p:xfrm>
          <a:off x="4644008" y="836712"/>
          <a:ext cx="4104456" cy="2052320"/>
        </p:xfrm>
        <a:graphic>
          <a:graphicData uri="http://schemas.openxmlformats.org/drawingml/2006/table">
            <a:tbl>
              <a:tblPr firstRow="1" bandRow="1">
                <a:tableStyleId>{B301B821-A1FF-4177-AEE7-76D212191A09}</a:tableStyleId>
              </a:tblPr>
              <a:tblGrid>
                <a:gridCol w="4104456">
                  <a:extLst>
                    <a:ext uri="{9D8B030D-6E8A-4147-A177-3AD203B41FA5}">
                      <a16:colId xmlns:a16="http://schemas.microsoft.com/office/drawing/2014/main" val="20000"/>
                    </a:ext>
                  </a:extLst>
                </a:gridCol>
              </a:tblGrid>
              <a:tr h="370840">
                <a:tc>
                  <a:txBody>
                    <a:bodyPr/>
                    <a:lstStyle/>
                    <a:p>
                      <a:pPr>
                        <a:spcAft>
                          <a:spcPts val="600"/>
                        </a:spcAft>
                      </a:pPr>
                      <a:r>
                        <a:rPr lang="en-US" sz="1400" dirty="0"/>
                        <a:t>Elevator Pitch</a:t>
                      </a:r>
                      <a:endParaRPr lang="en-US" sz="1400" b="0" dirty="0">
                        <a:solidFill>
                          <a:srgbClr val="FFFFFF"/>
                        </a:solidFill>
                      </a:endParaRP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000" dirty="0">
                          <a:solidFill>
                            <a:srgbClr val="46C2CE"/>
                          </a:solidFill>
                        </a:rPr>
                        <a:t>[Headline for Elevator</a:t>
                      </a:r>
                      <a:r>
                        <a:rPr lang="en-US" sz="1000" baseline="0" dirty="0">
                          <a:solidFill>
                            <a:srgbClr val="46C2CE"/>
                          </a:solidFill>
                        </a:rPr>
                        <a:t>]</a:t>
                      </a:r>
                      <a:endParaRPr lang="en-US" sz="1000" b="1" dirty="0">
                        <a:solidFill>
                          <a:srgbClr val="46C2CE"/>
                        </a:solidFill>
                      </a:endParaRPr>
                    </a:p>
                  </a:txBody>
                  <a:tcPr>
                    <a:lnB w="381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1"/>
                  </a:ext>
                </a:extLst>
              </a:tr>
              <a:tr h="1112520">
                <a:tc>
                  <a:txBody>
                    <a:bodyPr/>
                    <a:lstStyle/>
                    <a:p>
                      <a:pPr marL="0" indent="0">
                        <a:spcAft>
                          <a:spcPts val="600"/>
                        </a:spcAft>
                        <a:buFont typeface="Arial"/>
                        <a:buNone/>
                      </a:pPr>
                      <a:r>
                        <a:rPr lang="en-US" sz="1000" dirty="0"/>
                        <a:t>[Positioning statement – combined with corporate credentials relevant to this persona / segment]</a:t>
                      </a:r>
                    </a:p>
                    <a:p>
                      <a:pPr marL="171450" indent="-171450">
                        <a:spcAft>
                          <a:spcPts val="600"/>
                        </a:spcAft>
                        <a:buFont typeface="Arial"/>
                        <a:buChar char="•"/>
                      </a:pPr>
                      <a:r>
                        <a:rPr lang="en-US" sz="1000" dirty="0"/>
                        <a:t>[Top 3 value proposition headlines for this persona</a:t>
                      </a:r>
                      <a:r>
                        <a:rPr lang="en-US" sz="1000" baseline="0" dirty="0"/>
                        <a:t>]</a:t>
                      </a:r>
                      <a:endParaRPr lang="en-US" sz="1000" dirty="0"/>
                    </a:p>
                    <a:p>
                      <a:pPr marL="171450" indent="-171450">
                        <a:spcAft>
                          <a:spcPts val="600"/>
                        </a:spcAft>
                        <a:buFont typeface="Arial"/>
                        <a:buChar char="•"/>
                      </a:pPr>
                      <a:r>
                        <a:rPr lang="en-US" sz="1000" dirty="0"/>
                        <a:t>[bullet 2]</a:t>
                      </a:r>
                    </a:p>
                    <a:p>
                      <a:pPr marL="171450" indent="-171450">
                        <a:spcAft>
                          <a:spcPts val="600"/>
                        </a:spcAft>
                        <a:buFont typeface="Arial"/>
                        <a:buChar char="•"/>
                      </a:pPr>
                      <a:r>
                        <a:rPr lang="en-US" sz="1000" dirty="0"/>
                        <a:t>[bullet 3]</a:t>
                      </a:r>
                    </a:p>
                    <a:p>
                      <a:pPr marL="0" indent="0">
                        <a:spcAft>
                          <a:spcPts val="600"/>
                        </a:spcAft>
                        <a:buFont typeface="Arial"/>
                        <a:buNone/>
                      </a:pPr>
                      <a:endParaRPr lang="en-US" sz="1000" dirty="0"/>
                    </a:p>
                  </a:txBody>
                  <a:tcPr>
                    <a:lnT w="38100" cap="flat" cmpd="sng" algn="ctr">
                      <a:solidFill>
                        <a:srgbClr val="FFFFFF"/>
                      </a:solidFill>
                      <a:prstDash val="solid"/>
                      <a:round/>
                      <a:headEnd type="none" w="med" len="med"/>
                      <a:tailEnd type="none" w="med" len="med"/>
                    </a:lnT>
                  </a:tcPr>
                </a:tc>
                <a:extLst>
                  <a:ext uri="{0D108BD9-81ED-4DB2-BD59-A6C34878D82A}">
                    <a16:rowId xmlns:a16="http://schemas.microsoft.com/office/drawing/2014/main" val="10002"/>
                  </a:ext>
                </a:extLst>
              </a:tr>
            </a:tbl>
          </a:graphicData>
        </a:graphic>
      </p:graphicFrame>
      <p:sp>
        <p:nvSpPr>
          <p:cNvPr id="3" name="TextBox 2">
            <a:extLst>
              <a:ext uri="{FF2B5EF4-FFF2-40B4-BE49-F238E27FC236}">
                <a16:creationId xmlns:a16="http://schemas.microsoft.com/office/drawing/2014/main" id="{B399BDF3-EC89-4AED-9D41-EC86DDFB7285}"/>
              </a:ext>
            </a:extLst>
          </p:cNvPr>
          <p:cNvSpPr txBox="1"/>
          <p:nvPr/>
        </p:nvSpPr>
        <p:spPr>
          <a:xfrm>
            <a:off x="4932039" y="3573016"/>
            <a:ext cx="3672408" cy="523220"/>
          </a:xfrm>
          <a:prstGeom prst="rect">
            <a:avLst/>
          </a:prstGeom>
          <a:noFill/>
        </p:spPr>
        <p:txBody>
          <a:bodyPr wrap="square" rtlCol="0">
            <a:spAutoFit/>
          </a:bodyPr>
          <a:lstStyle/>
          <a:p>
            <a:r>
              <a:rPr lang="en-US" sz="1600" dirty="0">
                <a:solidFill>
                  <a:schemeClr val="bg1"/>
                </a:solidFill>
              </a:rPr>
              <a:t>[“</a:t>
            </a:r>
            <a:r>
              <a:rPr lang="en-US" sz="1600" i="1" dirty="0">
                <a:solidFill>
                  <a:schemeClr val="bg1"/>
                </a:solidFill>
              </a:rPr>
              <a:t>Include real quotes from Case Studies</a:t>
            </a:r>
            <a:r>
              <a:rPr lang="en-US" sz="1600" dirty="0">
                <a:solidFill>
                  <a:schemeClr val="bg1"/>
                </a:solidFill>
              </a:rPr>
              <a:t>”]</a:t>
            </a:r>
            <a:br>
              <a:rPr lang="en-US" sz="1600" dirty="0">
                <a:solidFill>
                  <a:schemeClr val="bg1"/>
                </a:solidFill>
              </a:rPr>
            </a:br>
            <a:r>
              <a:rPr lang="en-US" sz="1100" dirty="0">
                <a:solidFill>
                  <a:schemeClr val="bg1"/>
                </a:solidFill>
              </a:rPr>
              <a:t>&lt;Name&gt; &lt;Title&gt; &lt;Company&gt;</a:t>
            </a:r>
            <a:endParaRPr lang="en-CA" sz="1600" dirty="0">
              <a:solidFill>
                <a:schemeClr val="bg1"/>
              </a:solidFill>
            </a:endParaRPr>
          </a:p>
        </p:txBody>
      </p:sp>
    </p:spTree>
    <p:extLst>
      <p:ext uri="{BB962C8B-B14F-4D97-AF65-F5344CB8AC3E}">
        <p14:creationId xmlns:p14="http://schemas.microsoft.com/office/powerpoint/2010/main" val="1398882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291288588"/>
              </p:ext>
            </p:extLst>
          </p:nvPr>
        </p:nvGraphicFramePr>
        <p:xfrm>
          <a:off x="395534" y="229158"/>
          <a:ext cx="8352928" cy="552335"/>
        </p:xfrm>
        <a:graphic>
          <a:graphicData uri="http://schemas.openxmlformats.org/drawingml/2006/table">
            <a:tbl>
              <a:tblPr firstRow="1" firstCol="1" bandRow="1"/>
              <a:tblGrid>
                <a:gridCol w="7125512">
                  <a:extLst>
                    <a:ext uri="{9D8B030D-6E8A-4147-A177-3AD203B41FA5}">
                      <a16:colId xmlns:a16="http://schemas.microsoft.com/office/drawing/2014/main" val="20000"/>
                    </a:ext>
                  </a:extLst>
                </a:gridCol>
                <a:gridCol w="1227416">
                  <a:extLst>
                    <a:ext uri="{9D8B030D-6E8A-4147-A177-3AD203B41FA5}">
                      <a16:colId xmlns:a16="http://schemas.microsoft.com/office/drawing/2014/main" val="20001"/>
                    </a:ext>
                  </a:extLst>
                </a:gridCol>
              </a:tblGrid>
              <a:tr h="552335">
                <a:tc>
                  <a:txBody>
                    <a:bodyPr/>
                    <a:lstStyle/>
                    <a:p>
                      <a:pPr>
                        <a:lnSpc>
                          <a:spcPct val="115000"/>
                        </a:lnSpc>
                        <a:spcBef>
                          <a:spcPts val="600"/>
                        </a:spcBef>
                        <a:spcAft>
                          <a:spcPts val="0"/>
                        </a:spcAft>
                      </a:pPr>
                      <a:r>
                        <a:rPr lang="en-GB" sz="1000" b="1" dirty="0">
                          <a:solidFill>
                            <a:srgbClr val="FFFFFF"/>
                          </a:solidFill>
                          <a:effectLst/>
                          <a:latin typeface="Calibri"/>
                          <a:ea typeface="Calibri"/>
                          <a:cs typeface="Times New Roman"/>
                        </a:rPr>
                        <a:t>Persona Profile</a:t>
                      </a:r>
                      <a:endParaRPr lang="en-CA" sz="1000" b="1" dirty="0">
                        <a:effectLst/>
                        <a:latin typeface="Calibri"/>
                        <a:ea typeface="Calibri"/>
                        <a:cs typeface="Times New Roman"/>
                      </a:endParaRPr>
                    </a:p>
                    <a:p>
                      <a:pPr>
                        <a:lnSpc>
                          <a:spcPct val="115000"/>
                        </a:lnSpc>
                        <a:spcAft>
                          <a:spcPts val="1200"/>
                        </a:spcAft>
                      </a:pPr>
                      <a:r>
                        <a:rPr lang="en-CA" sz="1600" dirty="0">
                          <a:solidFill>
                            <a:srgbClr val="FFFFFF"/>
                          </a:solidFill>
                          <a:effectLst/>
                          <a:latin typeface="+mn-lt"/>
                          <a:ea typeface="Calibri"/>
                          <a:cs typeface="Times New Roman"/>
                        </a:rPr>
                        <a:t>[NAME</a:t>
                      </a:r>
                      <a:r>
                        <a:rPr lang="en-CA" sz="1600" baseline="0" dirty="0">
                          <a:solidFill>
                            <a:srgbClr val="FFFFFF"/>
                          </a:solidFill>
                          <a:effectLst/>
                          <a:latin typeface="+mn-lt"/>
                          <a:ea typeface="Calibri"/>
                          <a:cs typeface="Times New Roman"/>
                        </a:rPr>
                        <a:t> OF PERSONA]</a:t>
                      </a:r>
                      <a:r>
                        <a:rPr lang="en-CA" sz="1600" dirty="0">
                          <a:solidFill>
                            <a:srgbClr val="FFFFFF"/>
                          </a:solidFill>
                          <a:effectLst/>
                          <a:latin typeface="+mn-lt"/>
                          <a:ea typeface="Calibri"/>
                          <a:cs typeface="Times New Roman"/>
                        </a:rPr>
                        <a:t> – [Industry</a:t>
                      </a:r>
                      <a:r>
                        <a:rPr lang="en-CA" sz="1600" baseline="0" dirty="0">
                          <a:solidFill>
                            <a:srgbClr val="FFFFFF"/>
                          </a:solidFill>
                          <a:effectLst/>
                          <a:latin typeface="+mn-lt"/>
                          <a:ea typeface="Calibri"/>
                          <a:cs typeface="Times New Roman"/>
                        </a:rPr>
                        <a:t> Segment]</a:t>
                      </a:r>
                      <a:r>
                        <a:rPr lang="en-CA" sz="1600" dirty="0">
                          <a:solidFill>
                            <a:srgbClr val="FFFFFF"/>
                          </a:solidFill>
                          <a:effectLst/>
                          <a:latin typeface="+mn-lt"/>
                          <a:ea typeface="Calibri"/>
                          <a:cs typeface="Times New Roman"/>
                        </a:rPr>
                        <a:t> </a:t>
                      </a:r>
                    </a:p>
                  </a:txBody>
                  <a:tcPr marL="52424" marR="52424" marT="0" marB="0">
                    <a:lnL>
                      <a:noFill/>
                    </a:lnL>
                    <a:lnR>
                      <a:noFill/>
                    </a:lnR>
                    <a:lnT>
                      <a:noFill/>
                    </a:lnT>
                    <a:lnB>
                      <a:noFill/>
                    </a:lnB>
                    <a:solidFill>
                      <a:srgbClr val="4E4981"/>
                    </a:solidFill>
                  </a:tcPr>
                </a:tc>
                <a:tc>
                  <a:txBody>
                    <a:bodyPr/>
                    <a:lstStyle/>
                    <a:p>
                      <a:pPr algn="r">
                        <a:lnSpc>
                          <a:spcPct val="115000"/>
                        </a:lnSpc>
                        <a:spcAft>
                          <a:spcPts val="0"/>
                        </a:spcAft>
                      </a:pPr>
                      <a:r>
                        <a:rPr lang="en-GB" sz="1000" b="1" dirty="0">
                          <a:solidFill>
                            <a:srgbClr val="FFFFFF"/>
                          </a:solidFill>
                          <a:effectLst/>
                          <a:latin typeface="Calibri"/>
                          <a:ea typeface="Calibri"/>
                          <a:cs typeface="Times New Roman"/>
                        </a:rPr>
                        <a:t>INTERNAL USE ONLY</a:t>
                      </a:r>
                      <a:endParaRPr lang="en-CA" sz="1200" b="1" dirty="0">
                        <a:effectLst/>
                        <a:latin typeface="Calibri"/>
                        <a:ea typeface="Calibri"/>
                        <a:cs typeface="Times New Roman"/>
                      </a:endParaRPr>
                    </a:p>
                  </a:txBody>
                  <a:tcPr marL="52424" marR="52424" marT="0" marB="0">
                    <a:lnL>
                      <a:noFill/>
                    </a:lnL>
                    <a:lnR>
                      <a:noFill/>
                    </a:lnR>
                    <a:lnT>
                      <a:noFill/>
                    </a:lnT>
                    <a:lnB>
                      <a:noFill/>
                    </a:lnB>
                    <a:solidFill>
                      <a:srgbClr val="4E4981"/>
                    </a:solidFill>
                  </a:tcPr>
                </a:tc>
                <a:extLst>
                  <a:ext uri="{0D108BD9-81ED-4DB2-BD59-A6C34878D82A}">
                    <a16:rowId xmlns:a16="http://schemas.microsoft.com/office/drawing/2014/main" val="10000"/>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214881137"/>
              </p:ext>
            </p:extLst>
          </p:nvPr>
        </p:nvGraphicFramePr>
        <p:xfrm>
          <a:off x="395535" y="836712"/>
          <a:ext cx="8352929" cy="4267200"/>
        </p:xfrm>
        <a:graphic>
          <a:graphicData uri="http://schemas.openxmlformats.org/drawingml/2006/table">
            <a:tbl>
              <a:tblPr firstRow="1" bandRow="1">
                <a:tableStyleId>{B301B821-A1FF-4177-AEE7-76D212191A09}</a:tableStyleId>
              </a:tblPr>
              <a:tblGrid>
                <a:gridCol w="2106391">
                  <a:extLst>
                    <a:ext uri="{9D8B030D-6E8A-4147-A177-3AD203B41FA5}">
                      <a16:colId xmlns:a16="http://schemas.microsoft.com/office/drawing/2014/main" val="20000"/>
                    </a:ext>
                  </a:extLst>
                </a:gridCol>
                <a:gridCol w="1597952">
                  <a:extLst>
                    <a:ext uri="{9D8B030D-6E8A-4147-A177-3AD203B41FA5}">
                      <a16:colId xmlns:a16="http://schemas.microsoft.com/office/drawing/2014/main" val="20001"/>
                    </a:ext>
                  </a:extLst>
                </a:gridCol>
                <a:gridCol w="2179025">
                  <a:extLst>
                    <a:ext uri="{9D8B030D-6E8A-4147-A177-3AD203B41FA5}">
                      <a16:colId xmlns:a16="http://schemas.microsoft.com/office/drawing/2014/main" val="20002"/>
                    </a:ext>
                  </a:extLst>
                </a:gridCol>
                <a:gridCol w="1525317">
                  <a:extLst>
                    <a:ext uri="{9D8B030D-6E8A-4147-A177-3AD203B41FA5}">
                      <a16:colId xmlns:a16="http://schemas.microsoft.com/office/drawing/2014/main" val="20003"/>
                    </a:ext>
                  </a:extLst>
                </a:gridCol>
                <a:gridCol w="944244">
                  <a:extLst>
                    <a:ext uri="{9D8B030D-6E8A-4147-A177-3AD203B41FA5}">
                      <a16:colId xmlns:a16="http://schemas.microsoft.com/office/drawing/2014/main" val="20004"/>
                    </a:ext>
                  </a:extLst>
                </a:gridCol>
              </a:tblGrid>
              <a:tr h="370840">
                <a:tc>
                  <a:txBody>
                    <a:bodyPr/>
                    <a:lstStyle/>
                    <a:p>
                      <a:pPr>
                        <a:spcAft>
                          <a:spcPts val="600"/>
                        </a:spcAft>
                      </a:pPr>
                      <a:r>
                        <a:rPr lang="en-US" sz="1400" dirty="0"/>
                        <a:t>Customer Business </a:t>
                      </a:r>
                      <a:r>
                        <a:rPr lang="en-US" sz="1400" baseline="0" dirty="0"/>
                        <a:t>Issue</a:t>
                      </a:r>
                      <a:endParaRPr lang="en-US" sz="1400" b="0" dirty="0">
                        <a:solidFill>
                          <a:srgbClr val="FFFFFF"/>
                        </a:solidFill>
                      </a:endParaRPr>
                    </a:p>
                  </a:txBody>
                  <a:tcPr/>
                </a:tc>
                <a:tc>
                  <a:txBody>
                    <a:bodyPr/>
                    <a:lstStyle/>
                    <a:p>
                      <a:pPr>
                        <a:spcAft>
                          <a:spcPts val="600"/>
                        </a:spcAft>
                      </a:pPr>
                      <a:r>
                        <a:rPr lang="en-US" sz="1400" dirty="0"/>
                        <a:t>Impact</a:t>
                      </a:r>
                      <a:endParaRPr lang="en-US" sz="1400" b="0" dirty="0">
                        <a:solidFill>
                          <a:srgbClr val="FFFFFF"/>
                        </a:solidFill>
                      </a:endParaRPr>
                    </a:p>
                  </a:txBody>
                  <a:tcPr/>
                </a:tc>
                <a:tc>
                  <a:txBody>
                    <a:bodyPr/>
                    <a:lstStyle/>
                    <a:p>
                      <a:pPr>
                        <a:spcAft>
                          <a:spcPts val="600"/>
                        </a:spcAft>
                      </a:pPr>
                      <a:r>
                        <a:rPr lang="en-US" sz="1400" dirty="0"/>
                        <a:t>Our Capabilities</a:t>
                      </a:r>
                      <a:endParaRPr lang="en-US" sz="1400" b="0" dirty="0">
                        <a:solidFill>
                          <a:srgbClr val="FFFFFF"/>
                        </a:solidFill>
                      </a:endParaRPr>
                    </a:p>
                  </a:txBody>
                  <a:tcPr/>
                </a:tc>
                <a:tc>
                  <a:txBody>
                    <a:bodyPr/>
                    <a:lstStyle/>
                    <a:p>
                      <a:pPr>
                        <a:spcAft>
                          <a:spcPts val="600"/>
                        </a:spcAft>
                      </a:pPr>
                      <a:r>
                        <a:rPr lang="en-US" sz="1400" dirty="0"/>
                        <a:t>Value Delivered</a:t>
                      </a:r>
                      <a:endParaRPr lang="en-US" sz="1400" b="0" dirty="0">
                        <a:solidFill>
                          <a:srgbClr val="FFFFFF"/>
                        </a:solidFill>
                      </a:endParaRPr>
                    </a:p>
                  </a:txBody>
                  <a:tcPr/>
                </a:tc>
                <a:tc>
                  <a:txBody>
                    <a:bodyPr/>
                    <a:lstStyle/>
                    <a:p>
                      <a:pPr>
                        <a:spcAft>
                          <a:spcPts val="600"/>
                        </a:spcAft>
                      </a:pPr>
                      <a:r>
                        <a:rPr lang="en-US" sz="1400" dirty="0"/>
                        <a:t>Products</a:t>
                      </a:r>
                      <a:endParaRPr lang="en-US" sz="1400" b="0" dirty="0">
                        <a:solidFill>
                          <a:srgbClr val="FFFFFF"/>
                        </a:solidFill>
                      </a:endParaRPr>
                    </a:p>
                  </a:txBody>
                  <a:tcPr/>
                </a:tc>
                <a:extLst>
                  <a:ext uri="{0D108BD9-81ED-4DB2-BD59-A6C34878D82A}">
                    <a16:rowId xmlns:a16="http://schemas.microsoft.com/office/drawing/2014/main" val="10000"/>
                  </a:ext>
                </a:extLst>
              </a:tr>
              <a:tr h="370840">
                <a:tc gridSpan="5">
                  <a:txBody>
                    <a:bodyPr/>
                    <a:lstStyle/>
                    <a:p>
                      <a:pPr>
                        <a:spcAft>
                          <a:spcPts val="600"/>
                        </a:spcAft>
                      </a:pPr>
                      <a:r>
                        <a:rPr lang="en-US" sz="1200" dirty="0">
                          <a:solidFill>
                            <a:srgbClr val="46C2CE"/>
                          </a:solidFill>
                        </a:rPr>
                        <a:t>Business Workflow</a:t>
                      </a:r>
                      <a:endParaRPr lang="en-US" sz="1200" b="1" dirty="0">
                        <a:solidFill>
                          <a:srgbClr val="46C2CE"/>
                        </a:solidFill>
                      </a:endParaRPr>
                    </a:p>
                  </a:txBody>
                  <a:tcPr>
                    <a:lnB w="38100" cap="flat" cmpd="sng" algn="ctr">
                      <a:solidFill>
                        <a:srgbClr val="FFFFFF"/>
                      </a:solidFill>
                      <a:prstDash val="solid"/>
                      <a:round/>
                      <a:headEnd type="none" w="med" len="med"/>
                      <a:tailEnd type="none" w="med" len="med"/>
                    </a:lnB>
                  </a:tcPr>
                </a:tc>
                <a:tc hMerge="1">
                  <a:txBody>
                    <a:bodyPr/>
                    <a:lstStyle/>
                    <a:p>
                      <a:pPr>
                        <a:spcAft>
                          <a:spcPts val="600"/>
                        </a:spcAft>
                      </a:pPr>
                      <a:endParaRPr lang="en-US" sz="1000" dirty="0"/>
                    </a:p>
                  </a:txBody>
                  <a:tcPr>
                    <a:lnT w="38100" cap="flat" cmpd="sng" algn="ctr">
                      <a:solidFill>
                        <a:prstClr val="white"/>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85000"/>
                      </a:schemeClr>
                    </a:solidFill>
                  </a:tcPr>
                </a:tc>
                <a:tc hMerge="1">
                  <a:txBody>
                    <a:bodyPr/>
                    <a:lstStyle/>
                    <a:p>
                      <a:pPr>
                        <a:spcAft>
                          <a:spcPts val="600"/>
                        </a:spcAft>
                      </a:pPr>
                      <a:endParaRPr lang="en-US" sz="1000" dirty="0"/>
                    </a:p>
                  </a:txBody>
                  <a:tcPr>
                    <a:lnT w="38100" cap="flat" cmpd="sng" algn="ctr">
                      <a:solidFill>
                        <a:prstClr val="white"/>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85000"/>
                      </a:schemeClr>
                    </a:solidFill>
                  </a:tcPr>
                </a:tc>
                <a:tc hMerge="1">
                  <a:txBody>
                    <a:bodyPr/>
                    <a:lstStyle/>
                    <a:p>
                      <a:pPr>
                        <a:spcAft>
                          <a:spcPts val="600"/>
                        </a:spcAft>
                      </a:pPr>
                      <a:endParaRPr lang="en-US" sz="1000" dirty="0"/>
                    </a:p>
                  </a:txBody>
                  <a:tcPr>
                    <a:lnT w="38100" cap="flat" cmpd="sng" algn="ctr">
                      <a:solidFill>
                        <a:prstClr val="white"/>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85000"/>
                      </a:schemeClr>
                    </a:solidFill>
                  </a:tcPr>
                </a:tc>
                <a:tc hMerge="1">
                  <a:txBody>
                    <a:bodyPr/>
                    <a:lstStyle/>
                    <a:p>
                      <a:pPr>
                        <a:spcAft>
                          <a:spcPts val="600"/>
                        </a:spcAft>
                      </a:pPr>
                      <a:endParaRPr lang="en-US" sz="1000" dirty="0"/>
                    </a:p>
                  </a:txBody>
                  <a:tcPr>
                    <a:lnR w="9525" cap="flat" cmpd="sng" algn="ctr">
                      <a:solidFill>
                        <a:prstClr val="white">
                          <a:lumMod val="75000"/>
                        </a:prstClr>
                      </a:solidFill>
                      <a:prstDash val="solid"/>
                      <a:round/>
                      <a:headEnd type="none" w="med" len="med"/>
                      <a:tailEnd type="none" w="med" len="med"/>
                    </a:lnR>
                    <a:lnT w="38100" cap="flat" cmpd="sng" algn="ctr">
                      <a:solidFill>
                        <a:prstClr val="white"/>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370840">
                <a:tc>
                  <a:txBody>
                    <a:bodyPr/>
                    <a:lstStyle/>
                    <a:p>
                      <a:pPr>
                        <a:spcAft>
                          <a:spcPts val="600"/>
                        </a:spcAft>
                      </a:pPr>
                      <a:r>
                        <a:rPr lang="en-US" sz="1000" dirty="0">
                          <a:solidFill>
                            <a:schemeClr val="tx2"/>
                          </a:solidFill>
                        </a:rPr>
                        <a:t>[</a:t>
                      </a:r>
                      <a:r>
                        <a:rPr lang="en-US" sz="1000" b="1" dirty="0">
                          <a:solidFill>
                            <a:schemeClr val="tx2"/>
                          </a:solidFill>
                        </a:rPr>
                        <a:t>Short title for the challenge the customer faces</a:t>
                      </a:r>
                      <a:r>
                        <a:rPr lang="en-US" sz="1000" dirty="0">
                          <a:solidFill>
                            <a:schemeClr val="tx2"/>
                          </a:solidFill>
                        </a:rPr>
                        <a:t>]</a:t>
                      </a:r>
                    </a:p>
                    <a:p>
                      <a:pPr>
                        <a:spcAft>
                          <a:spcPts val="600"/>
                        </a:spcAft>
                      </a:pPr>
                      <a:r>
                        <a:rPr lang="en-US" sz="1000" dirty="0"/>
                        <a:t>[description of</a:t>
                      </a:r>
                      <a:r>
                        <a:rPr lang="en-US" sz="1000" baseline="0" dirty="0"/>
                        <a:t> the business issue]</a:t>
                      </a:r>
                    </a:p>
                    <a:p>
                      <a:pPr>
                        <a:spcAft>
                          <a:spcPts val="600"/>
                        </a:spcAft>
                      </a:pPr>
                      <a:r>
                        <a:rPr lang="en-US" sz="1000" baseline="0" dirty="0"/>
                        <a:t>[this is the problem or situation the customer faces]</a:t>
                      </a:r>
                    </a:p>
                    <a:p>
                      <a:pPr>
                        <a:spcAft>
                          <a:spcPts val="600"/>
                        </a:spcAft>
                      </a:pPr>
                      <a:r>
                        <a:rPr lang="en-US" sz="1000" baseline="0" dirty="0"/>
                        <a:t>[the issue should be stated in the language this particular persona would use and can be written in the first person]</a:t>
                      </a:r>
                    </a:p>
                    <a:p>
                      <a:pPr>
                        <a:spcAft>
                          <a:spcPts val="600"/>
                        </a:spcAft>
                      </a:pPr>
                      <a:endParaRPr lang="en-US" sz="1000" dirty="0"/>
                    </a:p>
                  </a:txBody>
                  <a:tcPr>
                    <a:lnT w="38100" cap="flat" cmpd="sng" algn="ctr">
                      <a:solidFill>
                        <a:srgbClr val="FFFFFF"/>
                      </a:solidFill>
                      <a:prstDash val="solid"/>
                      <a:round/>
                      <a:headEnd type="none" w="med" len="med"/>
                      <a:tailEnd type="none" w="med" len="med"/>
                    </a:lnT>
                  </a:tcPr>
                </a:tc>
                <a:tc>
                  <a:txBody>
                    <a:bodyPr/>
                    <a:lstStyle/>
                    <a:p>
                      <a:pPr>
                        <a:spcAft>
                          <a:spcPts val="600"/>
                        </a:spcAft>
                      </a:pPr>
                      <a:r>
                        <a:rPr lang="en-US" sz="1000" dirty="0"/>
                        <a:t>[clear statement</a:t>
                      </a:r>
                      <a:r>
                        <a:rPr lang="en-US" sz="1000" baseline="0" dirty="0"/>
                        <a:t> of the pain the customer is experiencing as a result of this specific issue]</a:t>
                      </a:r>
                    </a:p>
                    <a:p>
                      <a:pPr>
                        <a:spcAft>
                          <a:spcPts val="600"/>
                        </a:spcAft>
                      </a:pPr>
                      <a:r>
                        <a:rPr lang="en-US" sz="1000" baseline="0" dirty="0"/>
                        <a:t>[or the gain that would result from taking advantage of an opportunity]</a:t>
                      </a:r>
                      <a:endParaRPr lang="en-US" sz="1000" dirty="0"/>
                    </a:p>
                  </a:txBody>
                  <a:tcPr>
                    <a:lnT w="38100" cap="flat" cmpd="sng" algn="ctr">
                      <a:solidFill>
                        <a:srgbClr val="FFFFFF"/>
                      </a:solidFill>
                      <a:prstDash val="solid"/>
                      <a:round/>
                      <a:headEnd type="none" w="med" len="med"/>
                      <a:tailEnd type="none" w="med" len="med"/>
                    </a:lnT>
                  </a:tcPr>
                </a:tc>
                <a:tc>
                  <a:txBody>
                    <a:bodyPr/>
                    <a:lstStyle/>
                    <a:p>
                      <a:pPr>
                        <a:spcAft>
                          <a:spcPts val="600"/>
                        </a:spcAft>
                      </a:pPr>
                      <a:r>
                        <a:rPr lang="en-US" sz="1000" dirty="0">
                          <a:solidFill>
                            <a:schemeClr val="tx2"/>
                          </a:solidFill>
                        </a:rPr>
                        <a:t>[</a:t>
                      </a:r>
                      <a:r>
                        <a:rPr lang="en-US" sz="1000" b="1" dirty="0">
                          <a:solidFill>
                            <a:schemeClr val="tx2"/>
                          </a:solidFill>
                        </a:rPr>
                        <a:t>Short title for the value you deliver</a:t>
                      </a:r>
                      <a:r>
                        <a:rPr lang="en-US" sz="1000" dirty="0">
                          <a:solidFill>
                            <a:schemeClr val="tx2"/>
                          </a:solidFill>
                        </a:rPr>
                        <a:t>]</a:t>
                      </a:r>
                    </a:p>
                    <a:p>
                      <a:pPr>
                        <a:spcAft>
                          <a:spcPts val="600"/>
                        </a:spcAft>
                      </a:pPr>
                      <a:r>
                        <a:rPr lang="en-US" sz="1000" dirty="0"/>
                        <a:t>[capability</a:t>
                      </a:r>
                      <a:r>
                        <a:rPr lang="en-US" sz="1000" baseline="0" dirty="0"/>
                        <a:t> heading]</a:t>
                      </a:r>
                      <a:endParaRPr lang="en-US" sz="1000" dirty="0"/>
                    </a:p>
                    <a:p>
                      <a:pPr>
                        <a:spcAft>
                          <a:spcPts val="600"/>
                        </a:spcAft>
                      </a:pPr>
                      <a:r>
                        <a:rPr lang="en-US" sz="1000" dirty="0"/>
                        <a:t>[description of</a:t>
                      </a:r>
                      <a:r>
                        <a:rPr lang="en-US" sz="1000" baseline="0" dirty="0"/>
                        <a:t> the precise product, service or other capabilities your company has which will address this issue for the customer]</a:t>
                      </a:r>
                    </a:p>
                    <a:p>
                      <a:pPr>
                        <a:spcAft>
                          <a:spcPts val="600"/>
                        </a:spcAft>
                      </a:pPr>
                      <a:r>
                        <a:rPr lang="en-US" sz="1000" baseline="0" dirty="0"/>
                        <a:t>[be disciplined – leave out capabilities that are not relevant to this issue]</a:t>
                      </a:r>
                      <a:endParaRPr lang="en-US" sz="1000" dirty="0"/>
                    </a:p>
                  </a:txBody>
                  <a:tcPr>
                    <a:lnT w="38100" cap="flat" cmpd="sng" algn="ctr">
                      <a:solidFill>
                        <a:srgbClr val="FFFFFF"/>
                      </a:solidFill>
                      <a:prstDash val="solid"/>
                      <a:round/>
                      <a:headEnd type="none" w="med" len="med"/>
                      <a:tailEnd type="none" w="med" len="med"/>
                    </a:lnT>
                  </a:tcPr>
                </a:tc>
                <a:tc>
                  <a:txBody>
                    <a:bodyPr/>
                    <a:lstStyle/>
                    <a:p>
                      <a:pPr>
                        <a:spcAft>
                          <a:spcPts val="600"/>
                        </a:spcAft>
                      </a:pPr>
                      <a:r>
                        <a:rPr lang="en-US" sz="1000" dirty="0"/>
                        <a:t>[clear statement of the value the customer</a:t>
                      </a:r>
                      <a:r>
                        <a:rPr lang="en-US" sz="1000" baseline="0" dirty="0"/>
                        <a:t> will get]</a:t>
                      </a:r>
                    </a:p>
                    <a:p>
                      <a:pPr>
                        <a:spcAft>
                          <a:spcPts val="600"/>
                        </a:spcAft>
                      </a:pPr>
                      <a:r>
                        <a:rPr lang="en-US" sz="1000" baseline="0" dirty="0"/>
                        <a:t>[this should relate very precisely to the Impact you have stated in column 2]</a:t>
                      </a:r>
                      <a:endParaRPr lang="en-US" sz="1000" dirty="0"/>
                    </a:p>
                  </a:txBody>
                  <a:tcPr>
                    <a:lnT w="38100" cap="flat" cmpd="sng" algn="ctr">
                      <a:solidFill>
                        <a:srgbClr val="FFFFFF"/>
                      </a:solidFill>
                      <a:prstDash val="solid"/>
                      <a:round/>
                      <a:headEnd type="none" w="med" len="med"/>
                      <a:tailEnd type="none" w="med" len="med"/>
                    </a:lnT>
                  </a:tcPr>
                </a:tc>
                <a:tc>
                  <a:txBody>
                    <a:bodyPr/>
                    <a:lstStyle/>
                    <a:p>
                      <a:pPr>
                        <a:spcAft>
                          <a:spcPts val="600"/>
                        </a:spcAft>
                      </a:pPr>
                      <a:r>
                        <a:rPr lang="en-US" sz="1000" dirty="0"/>
                        <a:t>[names</a:t>
                      </a:r>
                      <a:r>
                        <a:rPr lang="en-US" sz="1000" baseline="0" dirty="0"/>
                        <a:t> of products that deliver the capabilities set out in column 3]</a:t>
                      </a:r>
                      <a:endParaRPr lang="en-US" sz="1000" dirty="0"/>
                    </a:p>
                  </a:txBody>
                  <a:tcPr>
                    <a:lnT w="38100" cap="flat" cmpd="sng" algn="ctr">
                      <a:solidFill>
                        <a:srgbClr val="FFFFFF"/>
                      </a:solidFill>
                      <a:prstDash val="solid"/>
                      <a:round/>
                      <a:headEnd type="none" w="med" len="med"/>
                      <a:tailEnd type="none" w="med" len="med"/>
                    </a:lnT>
                  </a:tcPr>
                </a:tc>
                <a:extLst>
                  <a:ext uri="{0D108BD9-81ED-4DB2-BD59-A6C34878D82A}">
                    <a16:rowId xmlns:a16="http://schemas.microsoft.com/office/drawing/2014/main" val="10002"/>
                  </a:ext>
                </a:extLst>
              </a:tr>
              <a:tr h="370840">
                <a:tc gridSpan="5">
                  <a:txBody>
                    <a:bodyPr/>
                    <a:lstStyle/>
                    <a:p>
                      <a:pPr>
                        <a:spcAft>
                          <a:spcPts val="600"/>
                        </a:spcAft>
                      </a:pPr>
                      <a:r>
                        <a:rPr lang="en-US" sz="1200" dirty="0">
                          <a:solidFill>
                            <a:srgbClr val="46C2CE"/>
                          </a:solidFill>
                        </a:rPr>
                        <a:t>Business Workflow</a:t>
                      </a:r>
                      <a:endParaRPr lang="en-US" sz="1200" b="1" dirty="0">
                        <a:solidFill>
                          <a:srgbClr val="46C2CE"/>
                        </a:solidFill>
                      </a:endParaRPr>
                    </a:p>
                  </a:txBody>
                  <a:tcPr>
                    <a:lnB w="38100" cap="flat" cmpd="sng" algn="ctr">
                      <a:solidFill>
                        <a:srgbClr val="FFFFFF"/>
                      </a:solidFill>
                      <a:prstDash val="solid"/>
                      <a:round/>
                      <a:headEnd type="none" w="med" len="med"/>
                      <a:tailEnd type="none" w="med" len="med"/>
                    </a:lnB>
                  </a:tcPr>
                </a:tc>
                <a:tc hMerge="1">
                  <a:txBody>
                    <a:bodyPr/>
                    <a:lstStyle/>
                    <a:p>
                      <a:pPr>
                        <a:spcAft>
                          <a:spcPts val="600"/>
                        </a:spcAft>
                      </a:pPr>
                      <a:endParaRPr lang="en-US" sz="1000" baseline="0" dirty="0"/>
                    </a:p>
                  </a:txBody>
                  <a:tcPr>
                    <a:lnT w="38100" cap="flat" cmpd="sng" algn="ctr">
                      <a:solidFill>
                        <a:prstClr val="white"/>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85000"/>
                      </a:schemeClr>
                    </a:solidFill>
                  </a:tcPr>
                </a:tc>
                <a:tc hMerge="1">
                  <a:txBody>
                    <a:bodyPr/>
                    <a:lstStyle/>
                    <a:p>
                      <a:pPr>
                        <a:spcAft>
                          <a:spcPts val="600"/>
                        </a:spcAft>
                      </a:pPr>
                      <a:endParaRPr lang="en-US" sz="1000" baseline="0" dirty="0"/>
                    </a:p>
                  </a:txBody>
                  <a:tcPr>
                    <a:lnT w="38100" cap="flat" cmpd="sng" algn="ctr">
                      <a:solidFill>
                        <a:prstClr val="white"/>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85000"/>
                      </a:schemeClr>
                    </a:solidFill>
                  </a:tcPr>
                </a:tc>
                <a:tc hMerge="1">
                  <a:txBody>
                    <a:bodyPr/>
                    <a:lstStyle/>
                    <a:p>
                      <a:pPr>
                        <a:spcAft>
                          <a:spcPts val="600"/>
                        </a:spcAft>
                      </a:pPr>
                      <a:endParaRPr lang="en-US" sz="1000" baseline="0" dirty="0"/>
                    </a:p>
                  </a:txBody>
                  <a:tcPr>
                    <a:lnT w="38100" cap="flat" cmpd="sng" algn="ctr">
                      <a:solidFill>
                        <a:prstClr val="white"/>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85000"/>
                      </a:schemeClr>
                    </a:solidFill>
                  </a:tcPr>
                </a:tc>
                <a:tc hMerge="1">
                  <a:txBody>
                    <a:bodyPr/>
                    <a:lstStyle/>
                    <a:p>
                      <a:pPr>
                        <a:spcAft>
                          <a:spcPts val="600"/>
                        </a:spcAft>
                      </a:pPr>
                      <a:endParaRPr lang="en-US" sz="1000" dirty="0"/>
                    </a:p>
                  </a:txBody>
                  <a:tcPr>
                    <a:lnR w="9525" cap="flat" cmpd="sng" algn="ctr">
                      <a:solidFill>
                        <a:prstClr val="white">
                          <a:lumMod val="75000"/>
                        </a:prstClr>
                      </a:solidFill>
                      <a:prstDash val="solid"/>
                      <a:round/>
                      <a:headEnd type="none" w="med" len="med"/>
                      <a:tailEnd type="none" w="med" len="med"/>
                    </a:lnR>
                    <a:lnT w="38100" cap="flat" cmpd="sng" algn="ctr">
                      <a:solidFill>
                        <a:prstClr val="white"/>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r h="370840">
                <a:tc>
                  <a:txBody>
                    <a:bodyPr/>
                    <a:lstStyle/>
                    <a:p>
                      <a:pPr>
                        <a:spcAft>
                          <a:spcPts val="600"/>
                        </a:spcAft>
                      </a:pPr>
                      <a:r>
                        <a:rPr lang="en-US" sz="1000" dirty="0">
                          <a:solidFill>
                            <a:schemeClr val="tx2"/>
                          </a:solidFill>
                        </a:rPr>
                        <a:t>[</a:t>
                      </a:r>
                      <a:r>
                        <a:rPr lang="en-US" sz="1000" b="1" dirty="0">
                          <a:solidFill>
                            <a:schemeClr val="tx2"/>
                          </a:solidFill>
                        </a:rPr>
                        <a:t>Short title for the challenge the customer faces</a:t>
                      </a:r>
                      <a:r>
                        <a:rPr lang="en-US" sz="1000" dirty="0">
                          <a:solidFill>
                            <a:schemeClr val="tx2"/>
                          </a:solidFill>
                        </a:rPr>
                        <a:t>]</a:t>
                      </a:r>
                    </a:p>
                    <a:p>
                      <a:pPr>
                        <a:spcAft>
                          <a:spcPts val="600"/>
                        </a:spcAft>
                      </a:pPr>
                      <a:r>
                        <a:rPr lang="en-US" sz="1000" dirty="0"/>
                        <a:t>[description of</a:t>
                      </a:r>
                      <a:r>
                        <a:rPr lang="en-US" sz="1000" baseline="0" dirty="0"/>
                        <a:t> the business issue]</a:t>
                      </a:r>
                    </a:p>
                  </a:txBody>
                  <a:tcPr>
                    <a:lnT w="38100" cap="flat" cmpd="sng" algn="ctr">
                      <a:solidFill>
                        <a:srgbClr val="FFFFFF"/>
                      </a:solidFill>
                      <a:prstDash val="solid"/>
                      <a:round/>
                      <a:headEnd type="none" w="med" len="med"/>
                      <a:tailEnd type="none" w="med" len="med"/>
                    </a:lnT>
                  </a:tcPr>
                </a:tc>
                <a:tc>
                  <a:txBody>
                    <a:bodyPr/>
                    <a:lstStyle/>
                    <a:p>
                      <a:pPr>
                        <a:spcAft>
                          <a:spcPts val="600"/>
                        </a:spcAft>
                      </a:pPr>
                      <a:r>
                        <a:rPr lang="en-US" sz="1000" dirty="0"/>
                        <a:t>[clear statement</a:t>
                      </a:r>
                      <a:r>
                        <a:rPr lang="en-US" sz="1000" baseline="0" dirty="0"/>
                        <a:t> of the pain or gain for the customer]</a:t>
                      </a:r>
                    </a:p>
                  </a:txBody>
                  <a:tcPr>
                    <a:lnT w="38100" cap="flat" cmpd="sng" algn="ctr">
                      <a:solidFill>
                        <a:srgbClr val="FFFFFF"/>
                      </a:solidFill>
                      <a:prstDash val="solid"/>
                      <a:round/>
                      <a:headEnd type="none" w="med" len="med"/>
                      <a:tailEnd type="none" w="med" len="med"/>
                    </a:lnT>
                  </a:tcPr>
                </a:tc>
                <a:tc>
                  <a:txBody>
                    <a:bodyPr/>
                    <a:lstStyle/>
                    <a:p>
                      <a:pPr>
                        <a:spcAft>
                          <a:spcPts val="600"/>
                        </a:spcAft>
                      </a:pPr>
                      <a:r>
                        <a:rPr lang="en-US" sz="1000" dirty="0">
                          <a:solidFill>
                            <a:schemeClr val="tx2"/>
                          </a:solidFill>
                        </a:rPr>
                        <a:t>[</a:t>
                      </a:r>
                      <a:r>
                        <a:rPr lang="en-US" sz="1000" b="1" dirty="0">
                          <a:solidFill>
                            <a:schemeClr val="tx2"/>
                          </a:solidFill>
                        </a:rPr>
                        <a:t>Short title for the value you deliver</a:t>
                      </a:r>
                      <a:r>
                        <a:rPr lang="en-US" sz="1000" dirty="0">
                          <a:solidFill>
                            <a:schemeClr val="tx2"/>
                          </a:solidFill>
                        </a:rPr>
                        <a:t>]</a:t>
                      </a:r>
                    </a:p>
                    <a:p>
                      <a:pPr>
                        <a:spcAft>
                          <a:spcPts val="600"/>
                        </a:spcAft>
                      </a:pPr>
                      <a:r>
                        <a:rPr lang="en-US" sz="1000" dirty="0"/>
                        <a:t>[capability</a:t>
                      </a:r>
                      <a:r>
                        <a:rPr lang="en-US" sz="1000" baseline="0" dirty="0"/>
                        <a:t> heading]</a:t>
                      </a:r>
                      <a:endParaRPr lang="en-US" sz="1000" dirty="0"/>
                    </a:p>
                    <a:p>
                      <a:pPr>
                        <a:spcAft>
                          <a:spcPts val="600"/>
                        </a:spcAft>
                      </a:pPr>
                      <a:r>
                        <a:rPr lang="en-US" sz="1000" dirty="0"/>
                        <a:t>[description of</a:t>
                      </a:r>
                      <a:r>
                        <a:rPr lang="en-US" sz="1000" baseline="0" dirty="0"/>
                        <a:t> the precise capabilities your company has which will address this issue for the customer]</a:t>
                      </a:r>
                    </a:p>
                    <a:p>
                      <a:pPr>
                        <a:spcAft>
                          <a:spcPts val="600"/>
                        </a:spcAft>
                      </a:pPr>
                      <a:endParaRPr lang="en-US" sz="1000" baseline="0" dirty="0"/>
                    </a:p>
                  </a:txBody>
                  <a:tcPr>
                    <a:lnT w="38100" cap="flat" cmpd="sng" algn="ctr">
                      <a:solidFill>
                        <a:srgbClr val="FFFFFF"/>
                      </a:solidFill>
                      <a:prstDash val="solid"/>
                      <a:round/>
                      <a:headEnd type="none" w="med" len="med"/>
                      <a:tailEnd type="none" w="med" len="med"/>
                    </a:lnT>
                  </a:tcPr>
                </a:tc>
                <a:tc>
                  <a:txBody>
                    <a:bodyPr/>
                    <a:lstStyle/>
                    <a:p>
                      <a:pPr>
                        <a:spcAft>
                          <a:spcPts val="600"/>
                        </a:spcAft>
                      </a:pPr>
                      <a:r>
                        <a:rPr lang="en-US" sz="1000" dirty="0"/>
                        <a:t>[clear statement of the value the customer</a:t>
                      </a:r>
                      <a:r>
                        <a:rPr lang="en-US" sz="1000" baseline="0" dirty="0"/>
                        <a:t> will get]</a:t>
                      </a:r>
                    </a:p>
                  </a:txBody>
                  <a:tcPr>
                    <a:lnT w="38100" cap="flat" cmpd="sng" algn="ctr">
                      <a:solidFill>
                        <a:srgbClr val="FFFFFF"/>
                      </a:solidFill>
                      <a:prstDash val="solid"/>
                      <a:round/>
                      <a:headEnd type="none" w="med" len="med"/>
                      <a:tailEnd type="none" w="med" len="med"/>
                    </a:lnT>
                  </a:tcPr>
                </a:tc>
                <a:tc>
                  <a:txBody>
                    <a:bodyPr/>
                    <a:lstStyle/>
                    <a:p>
                      <a:pPr>
                        <a:spcAft>
                          <a:spcPts val="600"/>
                        </a:spcAft>
                      </a:pPr>
                      <a:r>
                        <a:rPr lang="en-US" sz="1000" dirty="0"/>
                        <a:t>[product</a:t>
                      </a:r>
                      <a:r>
                        <a:rPr lang="en-US" sz="1000" baseline="0" dirty="0"/>
                        <a:t> </a:t>
                      </a:r>
                      <a:r>
                        <a:rPr lang="en-US" sz="1000" dirty="0"/>
                        <a:t>names</a:t>
                      </a:r>
                      <a:r>
                        <a:rPr lang="en-US" sz="1000" baseline="0" dirty="0"/>
                        <a:t>]</a:t>
                      </a:r>
                      <a:endParaRPr lang="en-US" sz="1000" dirty="0"/>
                    </a:p>
                  </a:txBody>
                  <a:tcPr>
                    <a:lnT w="38100" cap="flat" cmpd="sng" algn="ctr">
                      <a:solidFill>
                        <a:srgbClr val="FFFFFF"/>
                      </a:solidFill>
                      <a:prstDash val="solid"/>
                      <a:round/>
                      <a:headEnd type="none" w="med" len="med"/>
                      <a:tailEnd type="none" w="med" len="med"/>
                    </a:lnT>
                  </a:tcPr>
                </a:tc>
                <a:extLst>
                  <a:ext uri="{0D108BD9-81ED-4DB2-BD59-A6C34878D82A}">
                    <a16:rowId xmlns:a16="http://schemas.microsoft.com/office/drawing/2014/main" val="10004"/>
                  </a:ext>
                </a:extLst>
              </a:tr>
            </a:tbl>
          </a:graphicData>
        </a:graphic>
      </p:graphicFrame>
      <p:sp>
        <p:nvSpPr>
          <p:cNvPr id="4" name="TextBox 3">
            <a:extLst>
              <a:ext uri="{FF2B5EF4-FFF2-40B4-BE49-F238E27FC236}">
                <a16:creationId xmlns:a16="http://schemas.microsoft.com/office/drawing/2014/main" id="{0A007B52-6B3B-4108-959F-D680BDB19A6B}"/>
              </a:ext>
            </a:extLst>
          </p:cNvPr>
          <p:cNvSpPr txBox="1"/>
          <p:nvPr/>
        </p:nvSpPr>
        <p:spPr>
          <a:xfrm>
            <a:off x="4932038" y="5517232"/>
            <a:ext cx="3672408" cy="523220"/>
          </a:xfrm>
          <a:prstGeom prst="rect">
            <a:avLst/>
          </a:prstGeom>
          <a:noFill/>
        </p:spPr>
        <p:txBody>
          <a:bodyPr wrap="square" rtlCol="0">
            <a:spAutoFit/>
          </a:bodyPr>
          <a:lstStyle/>
          <a:p>
            <a:r>
              <a:rPr lang="en-US" sz="1600" dirty="0">
                <a:solidFill>
                  <a:schemeClr val="bg1"/>
                </a:solidFill>
              </a:rPr>
              <a:t>[“</a:t>
            </a:r>
            <a:r>
              <a:rPr lang="en-US" sz="1600" i="1" dirty="0">
                <a:solidFill>
                  <a:schemeClr val="bg1"/>
                </a:solidFill>
              </a:rPr>
              <a:t>Include real quotes from Case Studies</a:t>
            </a:r>
            <a:r>
              <a:rPr lang="en-US" sz="1600" dirty="0">
                <a:solidFill>
                  <a:schemeClr val="bg1"/>
                </a:solidFill>
              </a:rPr>
              <a:t>”]</a:t>
            </a:r>
            <a:br>
              <a:rPr lang="en-US" sz="1600" dirty="0">
                <a:solidFill>
                  <a:schemeClr val="bg1"/>
                </a:solidFill>
              </a:rPr>
            </a:br>
            <a:r>
              <a:rPr lang="en-US" sz="1100" dirty="0">
                <a:solidFill>
                  <a:schemeClr val="bg1"/>
                </a:solidFill>
              </a:rPr>
              <a:t>&lt;Name&gt; &lt;Title&gt; &lt;Company&gt;</a:t>
            </a:r>
            <a:endParaRPr lang="en-CA" sz="1600" dirty="0">
              <a:solidFill>
                <a:schemeClr val="bg1"/>
              </a:solidFill>
            </a:endParaRPr>
          </a:p>
        </p:txBody>
      </p:sp>
    </p:spTree>
    <p:extLst>
      <p:ext uri="{BB962C8B-B14F-4D97-AF65-F5344CB8AC3E}">
        <p14:creationId xmlns:p14="http://schemas.microsoft.com/office/powerpoint/2010/main" val="3635251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61295255"/>
              </p:ext>
            </p:extLst>
          </p:nvPr>
        </p:nvGraphicFramePr>
        <p:xfrm>
          <a:off x="395534" y="229158"/>
          <a:ext cx="8352928" cy="552335"/>
        </p:xfrm>
        <a:graphic>
          <a:graphicData uri="http://schemas.openxmlformats.org/drawingml/2006/table">
            <a:tbl>
              <a:tblPr firstRow="1" firstCol="1" bandRow="1"/>
              <a:tblGrid>
                <a:gridCol w="7125512">
                  <a:extLst>
                    <a:ext uri="{9D8B030D-6E8A-4147-A177-3AD203B41FA5}">
                      <a16:colId xmlns:a16="http://schemas.microsoft.com/office/drawing/2014/main" val="20000"/>
                    </a:ext>
                  </a:extLst>
                </a:gridCol>
                <a:gridCol w="1227416">
                  <a:extLst>
                    <a:ext uri="{9D8B030D-6E8A-4147-A177-3AD203B41FA5}">
                      <a16:colId xmlns:a16="http://schemas.microsoft.com/office/drawing/2014/main" val="20001"/>
                    </a:ext>
                  </a:extLst>
                </a:gridCol>
              </a:tblGrid>
              <a:tr h="552335">
                <a:tc>
                  <a:txBody>
                    <a:bodyPr/>
                    <a:lstStyle/>
                    <a:p>
                      <a:pPr>
                        <a:lnSpc>
                          <a:spcPct val="115000"/>
                        </a:lnSpc>
                        <a:spcBef>
                          <a:spcPts val="600"/>
                        </a:spcBef>
                        <a:spcAft>
                          <a:spcPts val="0"/>
                        </a:spcAft>
                      </a:pPr>
                      <a:r>
                        <a:rPr lang="en-GB" sz="1000" b="1" dirty="0">
                          <a:solidFill>
                            <a:srgbClr val="FFFFFF"/>
                          </a:solidFill>
                          <a:effectLst/>
                          <a:latin typeface="Calibri"/>
                          <a:ea typeface="Calibri"/>
                          <a:cs typeface="Times New Roman"/>
                        </a:rPr>
                        <a:t>Persona Profile</a:t>
                      </a:r>
                      <a:endParaRPr lang="en-CA" sz="1000" b="1" dirty="0">
                        <a:effectLst/>
                        <a:latin typeface="Calibri"/>
                        <a:ea typeface="Calibri"/>
                        <a:cs typeface="Times New Roman"/>
                      </a:endParaRPr>
                    </a:p>
                    <a:p>
                      <a:pPr>
                        <a:lnSpc>
                          <a:spcPct val="115000"/>
                        </a:lnSpc>
                        <a:spcAft>
                          <a:spcPts val="1200"/>
                        </a:spcAft>
                      </a:pPr>
                      <a:r>
                        <a:rPr lang="en-CA" sz="1600" dirty="0">
                          <a:solidFill>
                            <a:srgbClr val="FFFFFF"/>
                          </a:solidFill>
                          <a:effectLst/>
                          <a:latin typeface="+mn-lt"/>
                          <a:ea typeface="Calibri"/>
                          <a:cs typeface="Times New Roman"/>
                        </a:rPr>
                        <a:t>[NAME</a:t>
                      </a:r>
                      <a:r>
                        <a:rPr lang="en-CA" sz="1600" baseline="0" dirty="0">
                          <a:solidFill>
                            <a:srgbClr val="FFFFFF"/>
                          </a:solidFill>
                          <a:effectLst/>
                          <a:latin typeface="+mn-lt"/>
                          <a:ea typeface="Calibri"/>
                          <a:cs typeface="Times New Roman"/>
                        </a:rPr>
                        <a:t> OF PERSONA]</a:t>
                      </a:r>
                      <a:r>
                        <a:rPr lang="en-CA" sz="1600" dirty="0">
                          <a:solidFill>
                            <a:srgbClr val="FFFFFF"/>
                          </a:solidFill>
                          <a:effectLst/>
                          <a:latin typeface="+mn-lt"/>
                          <a:ea typeface="Calibri"/>
                          <a:cs typeface="Times New Roman"/>
                        </a:rPr>
                        <a:t> – [Industry</a:t>
                      </a:r>
                      <a:r>
                        <a:rPr lang="en-CA" sz="1600" baseline="0" dirty="0">
                          <a:solidFill>
                            <a:srgbClr val="FFFFFF"/>
                          </a:solidFill>
                          <a:effectLst/>
                          <a:latin typeface="+mn-lt"/>
                          <a:ea typeface="Calibri"/>
                          <a:cs typeface="Times New Roman"/>
                        </a:rPr>
                        <a:t> Segment]</a:t>
                      </a:r>
                      <a:r>
                        <a:rPr lang="en-CA" sz="1600" dirty="0">
                          <a:solidFill>
                            <a:srgbClr val="FFFFFF"/>
                          </a:solidFill>
                          <a:effectLst/>
                          <a:latin typeface="+mn-lt"/>
                          <a:ea typeface="Calibri"/>
                          <a:cs typeface="Times New Roman"/>
                        </a:rPr>
                        <a:t> </a:t>
                      </a:r>
                    </a:p>
                  </a:txBody>
                  <a:tcPr marL="52424" marR="52424" marT="0" marB="0">
                    <a:lnL>
                      <a:noFill/>
                    </a:lnL>
                    <a:lnR>
                      <a:noFill/>
                    </a:lnR>
                    <a:lnT>
                      <a:noFill/>
                    </a:lnT>
                    <a:lnB>
                      <a:noFill/>
                    </a:lnB>
                    <a:solidFill>
                      <a:schemeClr val="tx2"/>
                    </a:solidFill>
                  </a:tcPr>
                </a:tc>
                <a:tc>
                  <a:txBody>
                    <a:bodyPr/>
                    <a:lstStyle/>
                    <a:p>
                      <a:pPr algn="r">
                        <a:lnSpc>
                          <a:spcPct val="115000"/>
                        </a:lnSpc>
                        <a:spcAft>
                          <a:spcPts val="0"/>
                        </a:spcAft>
                      </a:pPr>
                      <a:r>
                        <a:rPr lang="en-GB" sz="1000" b="1" dirty="0">
                          <a:solidFill>
                            <a:srgbClr val="FFFFFF"/>
                          </a:solidFill>
                          <a:effectLst/>
                          <a:latin typeface="Calibri"/>
                          <a:ea typeface="Calibri"/>
                          <a:cs typeface="Times New Roman"/>
                        </a:rPr>
                        <a:t>INTERNAL USE ONLY</a:t>
                      </a:r>
                      <a:endParaRPr lang="en-CA" sz="1200" b="1" dirty="0">
                        <a:effectLst/>
                        <a:latin typeface="Calibri"/>
                        <a:ea typeface="Calibri"/>
                        <a:cs typeface="Times New Roman"/>
                      </a:endParaRPr>
                    </a:p>
                  </a:txBody>
                  <a:tcPr marL="52424" marR="52424" marT="0" marB="0">
                    <a:lnL>
                      <a:noFill/>
                    </a:lnL>
                    <a:lnR>
                      <a:noFill/>
                    </a:lnR>
                    <a:lnT>
                      <a:noFill/>
                    </a:lnT>
                    <a:lnB>
                      <a:noFill/>
                    </a:lnB>
                    <a:solidFill>
                      <a:schemeClr val="tx2"/>
                    </a:solidFill>
                  </a:tcPr>
                </a:tc>
                <a:extLst>
                  <a:ext uri="{0D108BD9-81ED-4DB2-BD59-A6C34878D82A}">
                    <a16:rowId xmlns:a16="http://schemas.microsoft.com/office/drawing/2014/main" val="10000"/>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383278987"/>
              </p:ext>
            </p:extLst>
          </p:nvPr>
        </p:nvGraphicFramePr>
        <p:xfrm>
          <a:off x="395535" y="836712"/>
          <a:ext cx="8352929" cy="3581400"/>
        </p:xfrm>
        <a:graphic>
          <a:graphicData uri="http://schemas.openxmlformats.org/drawingml/2006/table">
            <a:tbl>
              <a:tblPr firstRow="1" bandRow="1">
                <a:tableStyleId>{B301B821-A1FF-4177-AEE7-76D212191A09}</a:tableStyleId>
              </a:tblPr>
              <a:tblGrid>
                <a:gridCol w="2106391">
                  <a:extLst>
                    <a:ext uri="{9D8B030D-6E8A-4147-A177-3AD203B41FA5}">
                      <a16:colId xmlns:a16="http://schemas.microsoft.com/office/drawing/2014/main" val="20000"/>
                    </a:ext>
                  </a:extLst>
                </a:gridCol>
                <a:gridCol w="1597952">
                  <a:extLst>
                    <a:ext uri="{9D8B030D-6E8A-4147-A177-3AD203B41FA5}">
                      <a16:colId xmlns:a16="http://schemas.microsoft.com/office/drawing/2014/main" val="20001"/>
                    </a:ext>
                  </a:extLst>
                </a:gridCol>
                <a:gridCol w="2179025">
                  <a:extLst>
                    <a:ext uri="{9D8B030D-6E8A-4147-A177-3AD203B41FA5}">
                      <a16:colId xmlns:a16="http://schemas.microsoft.com/office/drawing/2014/main" val="20002"/>
                    </a:ext>
                  </a:extLst>
                </a:gridCol>
                <a:gridCol w="1525317">
                  <a:extLst>
                    <a:ext uri="{9D8B030D-6E8A-4147-A177-3AD203B41FA5}">
                      <a16:colId xmlns:a16="http://schemas.microsoft.com/office/drawing/2014/main" val="20003"/>
                    </a:ext>
                  </a:extLst>
                </a:gridCol>
                <a:gridCol w="944244">
                  <a:extLst>
                    <a:ext uri="{9D8B030D-6E8A-4147-A177-3AD203B41FA5}">
                      <a16:colId xmlns:a16="http://schemas.microsoft.com/office/drawing/2014/main" val="20004"/>
                    </a:ext>
                  </a:extLst>
                </a:gridCol>
              </a:tblGrid>
              <a:tr h="370840">
                <a:tc>
                  <a:txBody>
                    <a:bodyPr/>
                    <a:lstStyle/>
                    <a:p>
                      <a:pPr>
                        <a:spcAft>
                          <a:spcPts val="600"/>
                        </a:spcAft>
                      </a:pPr>
                      <a:r>
                        <a:rPr lang="en-US" sz="1400" dirty="0"/>
                        <a:t>Customer Business </a:t>
                      </a:r>
                      <a:r>
                        <a:rPr lang="en-US" sz="1400" baseline="0" dirty="0"/>
                        <a:t>Issue</a:t>
                      </a:r>
                      <a:endParaRPr lang="en-US" sz="1400" b="0" dirty="0">
                        <a:solidFill>
                          <a:srgbClr val="FFFFFF"/>
                        </a:solidFill>
                      </a:endParaRPr>
                    </a:p>
                  </a:txBody>
                  <a:tcPr/>
                </a:tc>
                <a:tc>
                  <a:txBody>
                    <a:bodyPr/>
                    <a:lstStyle/>
                    <a:p>
                      <a:pPr>
                        <a:spcAft>
                          <a:spcPts val="600"/>
                        </a:spcAft>
                      </a:pPr>
                      <a:r>
                        <a:rPr lang="en-US" sz="1400" dirty="0"/>
                        <a:t>Impact</a:t>
                      </a:r>
                      <a:endParaRPr lang="en-US" sz="1400" b="0" dirty="0">
                        <a:solidFill>
                          <a:srgbClr val="FFFFFF"/>
                        </a:solidFill>
                      </a:endParaRPr>
                    </a:p>
                  </a:txBody>
                  <a:tcPr/>
                </a:tc>
                <a:tc>
                  <a:txBody>
                    <a:bodyPr/>
                    <a:lstStyle/>
                    <a:p>
                      <a:pPr>
                        <a:spcAft>
                          <a:spcPts val="600"/>
                        </a:spcAft>
                      </a:pPr>
                      <a:r>
                        <a:rPr lang="en-US" sz="1400" dirty="0"/>
                        <a:t>Our Capabilities</a:t>
                      </a:r>
                      <a:endParaRPr lang="en-US" sz="1400" b="0" dirty="0">
                        <a:solidFill>
                          <a:srgbClr val="FFFFFF"/>
                        </a:solidFill>
                      </a:endParaRPr>
                    </a:p>
                  </a:txBody>
                  <a:tcPr/>
                </a:tc>
                <a:tc>
                  <a:txBody>
                    <a:bodyPr/>
                    <a:lstStyle/>
                    <a:p>
                      <a:pPr>
                        <a:spcAft>
                          <a:spcPts val="600"/>
                        </a:spcAft>
                      </a:pPr>
                      <a:r>
                        <a:rPr lang="en-US" sz="1400" dirty="0"/>
                        <a:t>Value Delivered</a:t>
                      </a:r>
                      <a:endParaRPr lang="en-US" sz="1400" b="0" dirty="0">
                        <a:solidFill>
                          <a:srgbClr val="FFFFFF"/>
                        </a:solidFill>
                      </a:endParaRPr>
                    </a:p>
                  </a:txBody>
                  <a:tcPr/>
                </a:tc>
                <a:tc>
                  <a:txBody>
                    <a:bodyPr/>
                    <a:lstStyle/>
                    <a:p>
                      <a:pPr>
                        <a:spcAft>
                          <a:spcPts val="600"/>
                        </a:spcAft>
                      </a:pPr>
                      <a:r>
                        <a:rPr lang="en-US" sz="1400" dirty="0"/>
                        <a:t>Products</a:t>
                      </a:r>
                      <a:endParaRPr lang="en-US" sz="1400" b="0" dirty="0">
                        <a:solidFill>
                          <a:srgbClr val="FFFFFF"/>
                        </a:solidFill>
                      </a:endParaRPr>
                    </a:p>
                  </a:txBody>
                  <a:tcPr/>
                </a:tc>
                <a:extLst>
                  <a:ext uri="{0D108BD9-81ED-4DB2-BD59-A6C34878D82A}">
                    <a16:rowId xmlns:a16="http://schemas.microsoft.com/office/drawing/2014/main" val="10000"/>
                  </a:ext>
                </a:extLst>
              </a:tr>
              <a:tr h="370840">
                <a:tc gridSpan="5">
                  <a:txBody>
                    <a:bodyPr/>
                    <a:lstStyle/>
                    <a:p>
                      <a:pPr>
                        <a:spcAft>
                          <a:spcPts val="600"/>
                        </a:spcAft>
                      </a:pPr>
                      <a:r>
                        <a:rPr lang="en-US" sz="1200" dirty="0">
                          <a:solidFill>
                            <a:srgbClr val="46C2CE"/>
                          </a:solidFill>
                        </a:rPr>
                        <a:t>Business Workflow</a:t>
                      </a:r>
                      <a:endParaRPr lang="en-US" sz="1200" b="1" dirty="0">
                        <a:solidFill>
                          <a:srgbClr val="46C2CE"/>
                        </a:solidFill>
                      </a:endParaRPr>
                    </a:p>
                  </a:txBody>
                  <a:tcPr>
                    <a:lnB w="38100" cap="flat" cmpd="sng" algn="ctr">
                      <a:solidFill>
                        <a:srgbClr val="FFFFFF"/>
                      </a:solidFill>
                      <a:prstDash val="solid"/>
                      <a:round/>
                      <a:headEnd type="none" w="med" len="med"/>
                      <a:tailEnd type="none" w="med" len="med"/>
                    </a:lnB>
                  </a:tcPr>
                </a:tc>
                <a:tc hMerge="1">
                  <a:txBody>
                    <a:bodyPr/>
                    <a:lstStyle/>
                    <a:p>
                      <a:pPr>
                        <a:spcAft>
                          <a:spcPts val="600"/>
                        </a:spcAft>
                      </a:pPr>
                      <a:endParaRPr lang="en-US" sz="1000" dirty="0"/>
                    </a:p>
                  </a:txBody>
                  <a:tcPr>
                    <a:lnT w="38100" cap="flat" cmpd="sng" algn="ctr">
                      <a:solidFill>
                        <a:prstClr val="white"/>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85000"/>
                      </a:schemeClr>
                    </a:solidFill>
                  </a:tcPr>
                </a:tc>
                <a:tc hMerge="1">
                  <a:txBody>
                    <a:bodyPr/>
                    <a:lstStyle/>
                    <a:p>
                      <a:pPr>
                        <a:spcAft>
                          <a:spcPts val="600"/>
                        </a:spcAft>
                      </a:pPr>
                      <a:endParaRPr lang="en-US" sz="1000" dirty="0"/>
                    </a:p>
                  </a:txBody>
                  <a:tcPr>
                    <a:lnT w="38100" cap="flat" cmpd="sng" algn="ctr">
                      <a:solidFill>
                        <a:prstClr val="white"/>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85000"/>
                      </a:schemeClr>
                    </a:solidFill>
                  </a:tcPr>
                </a:tc>
                <a:tc hMerge="1">
                  <a:txBody>
                    <a:bodyPr/>
                    <a:lstStyle/>
                    <a:p>
                      <a:pPr>
                        <a:spcAft>
                          <a:spcPts val="600"/>
                        </a:spcAft>
                      </a:pPr>
                      <a:endParaRPr lang="en-US" sz="1000" dirty="0"/>
                    </a:p>
                  </a:txBody>
                  <a:tcPr>
                    <a:lnT w="38100" cap="flat" cmpd="sng" algn="ctr">
                      <a:solidFill>
                        <a:prstClr val="white"/>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85000"/>
                      </a:schemeClr>
                    </a:solidFill>
                  </a:tcPr>
                </a:tc>
                <a:tc hMerge="1">
                  <a:txBody>
                    <a:bodyPr/>
                    <a:lstStyle/>
                    <a:p>
                      <a:pPr>
                        <a:spcAft>
                          <a:spcPts val="600"/>
                        </a:spcAft>
                      </a:pPr>
                      <a:endParaRPr lang="en-US" sz="1000" dirty="0"/>
                    </a:p>
                  </a:txBody>
                  <a:tcPr>
                    <a:lnR w="9525" cap="flat" cmpd="sng" algn="ctr">
                      <a:solidFill>
                        <a:prstClr val="white">
                          <a:lumMod val="75000"/>
                        </a:prstClr>
                      </a:solidFill>
                      <a:prstDash val="solid"/>
                      <a:round/>
                      <a:headEnd type="none" w="med" len="med"/>
                      <a:tailEnd type="none" w="med" len="med"/>
                    </a:lnR>
                    <a:lnT w="38100" cap="flat" cmpd="sng" algn="ctr">
                      <a:solidFill>
                        <a:prstClr val="white"/>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370840">
                <a:tc>
                  <a:txBody>
                    <a:bodyPr/>
                    <a:lstStyle/>
                    <a:p>
                      <a:pPr>
                        <a:spcAft>
                          <a:spcPts val="600"/>
                        </a:spcAft>
                      </a:pPr>
                      <a:r>
                        <a:rPr lang="en-US" sz="1000" dirty="0">
                          <a:solidFill>
                            <a:schemeClr val="tx2"/>
                          </a:solidFill>
                        </a:rPr>
                        <a:t>[</a:t>
                      </a:r>
                      <a:r>
                        <a:rPr lang="en-US" sz="1000" b="1" dirty="0">
                          <a:solidFill>
                            <a:schemeClr val="tx2"/>
                          </a:solidFill>
                        </a:rPr>
                        <a:t>Short title for the challenge the customer faces</a:t>
                      </a:r>
                      <a:r>
                        <a:rPr lang="en-US" sz="1000" dirty="0">
                          <a:solidFill>
                            <a:schemeClr val="tx2"/>
                          </a:solidFill>
                        </a:rPr>
                        <a:t>]</a:t>
                      </a:r>
                    </a:p>
                    <a:p>
                      <a:pPr>
                        <a:spcAft>
                          <a:spcPts val="600"/>
                        </a:spcAft>
                      </a:pPr>
                      <a:r>
                        <a:rPr lang="en-US" sz="1000" dirty="0"/>
                        <a:t>[description of</a:t>
                      </a:r>
                      <a:r>
                        <a:rPr lang="en-US" sz="1000" baseline="0" dirty="0"/>
                        <a:t> the business issue]</a:t>
                      </a:r>
                    </a:p>
                  </a:txBody>
                  <a:tcPr>
                    <a:lnT w="38100" cap="flat" cmpd="sng" algn="ctr">
                      <a:solidFill>
                        <a:srgbClr val="FFFFFF"/>
                      </a:solidFill>
                      <a:prstDash val="solid"/>
                      <a:round/>
                      <a:headEnd type="none" w="med" len="med"/>
                      <a:tailEnd type="none" w="med" len="med"/>
                    </a:lnT>
                  </a:tcPr>
                </a:tc>
                <a:tc>
                  <a:txBody>
                    <a:bodyPr/>
                    <a:lstStyle/>
                    <a:p>
                      <a:pPr>
                        <a:spcAft>
                          <a:spcPts val="600"/>
                        </a:spcAft>
                      </a:pPr>
                      <a:r>
                        <a:rPr lang="en-US" sz="1000" dirty="0"/>
                        <a:t>[clear statement</a:t>
                      </a:r>
                      <a:r>
                        <a:rPr lang="en-US" sz="1000" baseline="0" dirty="0"/>
                        <a:t> of the pain or gain for the customer]</a:t>
                      </a:r>
                    </a:p>
                  </a:txBody>
                  <a:tcPr>
                    <a:lnT w="38100" cap="flat" cmpd="sng" algn="ctr">
                      <a:solidFill>
                        <a:srgbClr val="FFFFFF"/>
                      </a:solidFill>
                      <a:prstDash val="solid"/>
                      <a:round/>
                      <a:headEnd type="none" w="med" len="med"/>
                      <a:tailEnd type="none" w="med" len="med"/>
                    </a:lnT>
                  </a:tcPr>
                </a:tc>
                <a:tc>
                  <a:txBody>
                    <a:bodyPr/>
                    <a:lstStyle/>
                    <a:p>
                      <a:pPr>
                        <a:spcAft>
                          <a:spcPts val="600"/>
                        </a:spcAft>
                      </a:pPr>
                      <a:r>
                        <a:rPr lang="en-US" sz="1000" dirty="0">
                          <a:solidFill>
                            <a:schemeClr val="tx2"/>
                          </a:solidFill>
                        </a:rPr>
                        <a:t>[</a:t>
                      </a:r>
                      <a:r>
                        <a:rPr lang="en-US" sz="1000" b="1" dirty="0">
                          <a:solidFill>
                            <a:schemeClr val="tx2"/>
                          </a:solidFill>
                        </a:rPr>
                        <a:t>Short title for the value you deliver</a:t>
                      </a:r>
                      <a:r>
                        <a:rPr lang="en-US" sz="1000" dirty="0">
                          <a:solidFill>
                            <a:schemeClr val="tx2"/>
                          </a:solidFill>
                        </a:rPr>
                        <a:t>]</a:t>
                      </a:r>
                    </a:p>
                    <a:p>
                      <a:pPr>
                        <a:spcAft>
                          <a:spcPts val="600"/>
                        </a:spcAft>
                      </a:pPr>
                      <a:r>
                        <a:rPr lang="en-US" sz="1000" dirty="0"/>
                        <a:t>[capability</a:t>
                      </a:r>
                      <a:r>
                        <a:rPr lang="en-US" sz="1000" baseline="0" dirty="0"/>
                        <a:t> heading]</a:t>
                      </a:r>
                      <a:endParaRPr lang="en-US" sz="1000" dirty="0"/>
                    </a:p>
                    <a:p>
                      <a:pPr>
                        <a:spcAft>
                          <a:spcPts val="600"/>
                        </a:spcAft>
                      </a:pPr>
                      <a:r>
                        <a:rPr lang="en-US" sz="1000" dirty="0"/>
                        <a:t>[description of</a:t>
                      </a:r>
                      <a:r>
                        <a:rPr lang="en-US" sz="1000" baseline="0" dirty="0"/>
                        <a:t> the precise capabilities your company has which will address this issue for the customer]</a:t>
                      </a:r>
                    </a:p>
                    <a:p>
                      <a:pPr>
                        <a:spcAft>
                          <a:spcPts val="600"/>
                        </a:spcAft>
                      </a:pPr>
                      <a:endParaRPr lang="en-US" sz="1000" baseline="0" dirty="0"/>
                    </a:p>
                  </a:txBody>
                  <a:tcPr>
                    <a:lnT w="38100" cap="flat" cmpd="sng" algn="ctr">
                      <a:solidFill>
                        <a:srgbClr val="FFFFFF"/>
                      </a:solidFill>
                      <a:prstDash val="solid"/>
                      <a:round/>
                      <a:headEnd type="none" w="med" len="med"/>
                      <a:tailEnd type="none" w="med" len="med"/>
                    </a:lnT>
                  </a:tcPr>
                </a:tc>
                <a:tc>
                  <a:txBody>
                    <a:bodyPr/>
                    <a:lstStyle/>
                    <a:p>
                      <a:pPr>
                        <a:spcAft>
                          <a:spcPts val="600"/>
                        </a:spcAft>
                      </a:pPr>
                      <a:r>
                        <a:rPr lang="en-US" sz="1000" dirty="0"/>
                        <a:t>[clear statement of the value the customer</a:t>
                      </a:r>
                      <a:r>
                        <a:rPr lang="en-US" sz="1000" baseline="0" dirty="0"/>
                        <a:t> will get]</a:t>
                      </a:r>
                    </a:p>
                  </a:txBody>
                  <a:tcPr>
                    <a:lnT w="38100" cap="flat" cmpd="sng" algn="ctr">
                      <a:solidFill>
                        <a:srgbClr val="FFFFFF"/>
                      </a:solidFill>
                      <a:prstDash val="solid"/>
                      <a:round/>
                      <a:headEnd type="none" w="med" len="med"/>
                      <a:tailEnd type="none" w="med" len="med"/>
                    </a:lnT>
                  </a:tcPr>
                </a:tc>
                <a:tc>
                  <a:txBody>
                    <a:bodyPr/>
                    <a:lstStyle/>
                    <a:p>
                      <a:pPr>
                        <a:spcAft>
                          <a:spcPts val="600"/>
                        </a:spcAft>
                      </a:pPr>
                      <a:r>
                        <a:rPr lang="en-US" sz="1000" dirty="0"/>
                        <a:t>[product</a:t>
                      </a:r>
                      <a:r>
                        <a:rPr lang="en-US" sz="1000" baseline="0" dirty="0"/>
                        <a:t> </a:t>
                      </a:r>
                      <a:r>
                        <a:rPr lang="en-US" sz="1000" dirty="0"/>
                        <a:t>names</a:t>
                      </a:r>
                      <a:r>
                        <a:rPr lang="en-US" sz="1000" baseline="0" dirty="0"/>
                        <a:t>]</a:t>
                      </a:r>
                      <a:endParaRPr lang="en-US" sz="1000" dirty="0"/>
                    </a:p>
                  </a:txBody>
                  <a:tcPr>
                    <a:lnT w="38100" cap="flat" cmpd="sng" algn="ctr">
                      <a:solidFill>
                        <a:srgbClr val="FFFFFF"/>
                      </a:solidFill>
                      <a:prstDash val="solid"/>
                      <a:round/>
                      <a:headEnd type="none" w="med" len="med"/>
                      <a:tailEnd type="none" w="med" len="med"/>
                    </a:lnT>
                  </a:tcPr>
                </a:tc>
                <a:extLst>
                  <a:ext uri="{0D108BD9-81ED-4DB2-BD59-A6C34878D82A}">
                    <a16:rowId xmlns:a16="http://schemas.microsoft.com/office/drawing/2014/main" val="10002"/>
                  </a:ext>
                </a:extLst>
              </a:tr>
              <a:tr h="370840">
                <a:tc gridSpan="5">
                  <a:txBody>
                    <a:bodyPr/>
                    <a:lstStyle/>
                    <a:p>
                      <a:pPr>
                        <a:spcAft>
                          <a:spcPts val="600"/>
                        </a:spcAft>
                      </a:pPr>
                      <a:r>
                        <a:rPr lang="en-US" sz="1200" dirty="0">
                          <a:solidFill>
                            <a:srgbClr val="46C2CE"/>
                          </a:solidFill>
                        </a:rPr>
                        <a:t>Business Workflow</a:t>
                      </a:r>
                      <a:endParaRPr lang="en-US" sz="1200" b="1" dirty="0">
                        <a:solidFill>
                          <a:srgbClr val="46C2CE"/>
                        </a:solidFill>
                      </a:endParaRPr>
                    </a:p>
                  </a:txBody>
                  <a:tcPr>
                    <a:lnB w="38100" cap="flat" cmpd="sng" algn="ctr">
                      <a:solidFill>
                        <a:srgbClr val="FFFFFF"/>
                      </a:solidFill>
                      <a:prstDash val="solid"/>
                      <a:round/>
                      <a:headEnd type="none" w="med" len="med"/>
                      <a:tailEnd type="none" w="med" len="med"/>
                    </a:lnB>
                  </a:tcPr>
                </a:tc>
                <a:tc hMerge="1">
                  <a:txBody>
                    <a:bodyPr/>
                    <a:lstStyle/>
                    <a:p>
                      <a:pPr>
                        <a:spcAft>
                          <a:spcPts val="600"/>
                        </a:spcAft>
                      </a:pPr>
                      <a:endParaRPr lang="en-US" sz="1000" dirty="0"/>
                    </a:p>
                  </a:txBody>
                  <a:tcPr>
                    <a:lnT w="38100" cap="flat" cmpd="sng" algn="ctr">
                      <a:solidFill>
                        <a:prstClr val="white"/>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85000"/>
                      </a:schemeClr>
                    </a:solidFill>
                  </a:tcPr>
                </a:tc>
                <a:tc hMerge="1">
                  <a:txBody>
                    <a:bodyPr/>
                    <a:lstStyle/>
                    <a:p>
                      <a:pPr>
                        <a:spcAft>
                          <a:spcPts val="600"/>
                        </a:spcAft>
                      </a:pPr>
                      <a:endParaRPr lang="en-US" sz="1000" b="0" dirty="0"/>
                    </a:p>
                  </a:txBody>
                  <a:tcPr>
                    <a:lnT w="38100" cap="flat" cmpd="sng" algn="ctr">
                      <a:solidFill>
                        <a:prstClr val="white"/>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85000"/>
                      </a:schemeClr>
                    </a:solidFill>
                  </a:tcPr>
                </a:tc>
                <a:tc hMerge="1">
                  <a:txBody>
                    <a:bodyPr/>
                    <a:lstStyle/>
                    <a:p>
                      <a:pPr>
                        <a:spcAft>
                          <a:spcPts val="600"/>
                        </a:spcAft>
                      </a:pPr>
                      <a:endParaRPr lang="en-US" sz="1000" dirty="0"/>
                    </a:p>
                  </a:txBody>
                  <a:tcPr>
                    <a:lnT w="38100" cap="flat" cmpd="sng" algn="ctr">
                      <a:solidFill>
                        <a:prstClr val="white"/>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85000"/>
                      </a:schemeClr>
                    </a:solidFill>
                  </a:tcPr>
                </a:tc>
                <a:tc hMerge="1">
                  <a:txBody>
                    <a:bodyPr/>
                    <a:lstStyle/>
                    <a:p>
                      <a:pPr>
                        <a:spcAft>
                          <a:spcPts val="600"/>
                        </a:spcAft>
                      </a:pPr>
                      <a:endParaRPr lang="en-US" sz="1000" dirty="0"/>
                    </a:p>
                  </a:txBody>
                  <a:tcPr>
                    <a:lnR w="9525" cap="flat" cmpd="sng" algn="ctr">
                      <a:solidFill>
                        <a:prstClr val="white">
                          <a:lumMod val="75000"/>
                        </a:prstClr>
                      </a:solidFill>
                      <a:prstDash val="solid"/>
                      <a:round/>
                      <a:headEnd type="none" w="med" len="med"/>
                      <a:tailEnd type="none" w="med" len="med"/>
                    </a:lnR>
                    <a:lnT w="38100" cap="flat" cmpd="sng" algn="ctr">
                      <a:solidFill>
                        <a:prstClr val="white"/>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000" dirty="0">
                          <a:solidFill>
                            <a:schemeClr val="tx2"/>
                          </a:solidFill>
                        </a:rPr>
                        <a:t>[</a:t>
                      </a:r>
                      <a:r>
                        <a:rPr lang="en-US" sz="1000" b="1" dirty="0">
                          <a:solidFill>
                            <a:schemeClr val="tx2"/>
                          </a:solidFill>
                        </a:rPr>
                        <a:t>Short title for the challenge the customer faces</a:t>
                      </a:r>
                      <a:r>
                        <a:rPr lang="en-US" sz="1000" dirty="0">
                          <a:solidFill>
                            <a:schemeClr val="tx2"/>
                          </a:solidFill>
                        </a:rPr>
                        <a:t>]</a:t>
                      </a:r>
                    </a:p>
                    <a:p>
                      <a:pPr>
                        <a:spcAft>
                          <a:spcPts val="600"/>
                        </a:spcAft>
                      </a:pPr>
                      <a:r>
                        <a:rPr lang="en-US" sz="1000" dirty="0"/>
                        <a:t>[description of</a:t>
                      </a:r>
                      <a:r>
                        <a:rPr lang="en-US" sz="1000" baseline="0" dirty="0"/>
                        <a:t> the business issue]</a:t>
                      </a:r>
                    </a:p>
                  </a:txBody>
                  <a:tcPr>
                    <a:lnT w="38100" cap="flat" cmpd="sng" algn="ctr">
                      <a:solidFill>
                        <a:srgbClr val="FFFFFF"/>
                      </a:solidFill>
                      <a:prstDash val="solid"/>
                      <a:round/>
                      <a:headEnd type="none" w="med" len="med"/>
                      <a:tailEnd type="none" w="med" len="med"/>
                    </a:lnT>
                  </a:tcPr>
                </a:tc>
                <a:tc>
                  <a:txBody>
                    <a:bodyPr/>
                    <a:lstStyle/>
                    <a:p>
                      <a:pPr>
                        <a:spcAft>
                          <a:spcPts val="600"/>
                        </a:spcAft>
                      </a:pPr>
                      <a:r>
                        <a:rPr lang="en-US" sz="1000" dirty="0"/>
                        <a:t>[clear statement</a:t>
                      </a:r>
                      <a:r>
                        <a:rPr lang="en-US" sz="1000" baseline="0" dirty="0"/>
                        <a:t> of the pain or gain for the customer]</a:t>
                      </a:r>
                    </a:p>
                  </a:txBody>
                  <a:tcPr>
                    <a:lnT w="38100" cap="flat" cmpd="sng" algn="ctr">
                      <a:solidFill>
                        <a:srgbClr val="FFFFFF"/>
                      </a:solidFill>
                      <a:prstDash val="solid"/>
                      <a:round/>
                      <a:headEnd type="none" w="med" len="med"/>
                      <a:tailEnd type="none" w="med" len="med"/>
                    </a:lnT>
                  </a:tcPr>
                </a:tc>
                <a:tc>
                  <a:txBody>
                    <a:bodyPr/>
                    <a:lstStyle/>
                    <a:p>
                      <a:pPr>
                        <a:spcAft>
                          <a:spcPts val="600"/>
                        </a:spcAft>
                      </a:pPr>
                      <a:r>
                        <a:rPr lang="en-US" sz="1000" dirty="0">
                          <a:solidFill>
                            <a:schemeClr val="tx2"/>
                          </a:solidFill>
                        </a:rPr>
                        <a:t>[</a:t>
                      </a:r>
                      <a:r>
                        <a:rPr lang="en-US" sz="1000" b="1" dirty="0">
                          <a:solidFill>
                            <a:schemeClr val="tx2"/>
                          </a:solidFill>
                        </a:rPr>
                        <a:t>Short title for the value you deliver</a:t>
                      </a:r>
                      <a:r>
                        <a:rPr lang="en-US" sz="1000" dirty="0">
                          <a:solidFill>
                            <a:schemeClr val="tx2"/>
                          </a:solidFill>
                        </a:rPr>
                        <a:t>]</a:t>
                      </a:r>
                    </a:p>
                    <a:p>
                      <a:pPr>
                        <a:spcAft>
                          <a:spcPts val="600"/>
                        </a:spcAft>
                      </a:pPr>
                      <a:r>
                        <a:rPr lang="en-US" sz="1000" dirty="0"/>
                        <a:t>[capability</a:t>
                      </a:r>
                      <a:r>
                        <a:rPr lang="en-US" sz="1000" baseline="0" dirty="0"/>
                        <a:t> heading]</a:t>
                      </a:r>
                      <a:endParaRPr lang="en-US" sz="1000" dirty="0"/>
                    </a:p>
                    <a:p>
                      <a:pPr>
                        <a:spcAft>
                          <a:spcPts val="600"/>
                        </a:spcAft>
                      </a:pPr>
                      <a:r>
                        <a:rPr lang="en-US" sz="1000" dirty="0"/>
                        <a:t>[description of</a:t>
                      </a:r>
                      <a:r>
                        <a:rPr lang="en-US" sz="1000" baseline="0" dirty="0"/>
                        <a:t> the precise capabilities your company has which will address this issue for the customer]</a:t>
                      </a:r>
                    </a:p>
                    <a:p>
                      <a:pPr>
                        <a:spcAft>
                          <a:spcPts val="600"/>
                        </a:spcAft>
                      </a:pPr>
                      <a:endParaRPr lang="en-US" sz="1000" baseline="0" dirty="0"/>
                    </a:p>
                  </a:txBody>
                  <a:tcPr>
                    <a:lnT w="38100" cap="flat" cmpd="sng" algn="ctr">
                      <a:solidFill>
                        <a:srgbClr val="FFFFFF"/>
                      </a:solidFill>
                      <a:prstDash val="solid"/>
                      <a:round/>
                      <a:headEnd type="none" w="med" len="med"/>
                      <a:tailEnd type="none" w="med" len="med"/>
                    </a:lnT>
                  </a:tcPr>
                </a:tc>
                <a:tc>
                  <a:txBody>
                    <a:bodyPr/>
                    <a:lstStyle/>
                    <a:p>
                      <a:pPr>
                        <a:spcAft>
                          <a:spcPts val="600"/>
                        </a:spcAft>
                      </a:pPr>
                      <a:r>
                        <a:rPr lang="en-US" sz="1000" dirty="0"/>
                        <a:t>[clear statement of the value the customer</a:t>
                      </a:r>
                      <a:r>
                        <a:rPr lang="en-US" sz="1000" baseline="0" dirty="0"/>
                        <a:t> will get]</a:t>
                      </a:r>
                    </a:p>
                  </a:txBody>
                  <a:tcPr>
                    <a:lnT w="38100" cap="flat" cmpd="sng" algn="ctr">
                      <a:solidFill>
                        <a:srgbClr val="FFFFFF"/>
                      </a:solidFill>
                      <a:prstDash val="solid"/>
                      <a:round/>
                      <a:headEnd type="none" w="med" len="med"/>
                      <a:tailEnd type="none" w="med" len="med"/>
                    </a:lnT>
                  </a:tcPr>
                </a:tc>
                <a:tc>
                  <a:txBody>
                    <a:bodyPr/>
                    <a:lstStyle/>
                    <a:p>
                      <a:pPr>
                        <a:spcAft>
                          <a:spcPts val="600"/>
                        </a:spcAft>
                      </a:pPr>
                      <a:r>
                        <a:rPr lang="en-US" sz="1000" dirty="0"/>
                        <a:t>[product</a:t>
                      </a:r>
                      <a:r>
                        <a:rPr lang="en-US" sz="1000" baseline="0" dirty="0"/>
                        <a:t> </a:t>
                      </a:r>
                      <a:r>
                        <a:rPr lang="en-US" sz="1000" dirty="0"/>
                        <a:t>names</a:t>
                      </a:r>
                      <a:r>
                        <a:rPr lang="en-US" sz="1000" baseline="0" dirty="0"/>
                        <a:t>]</a:t>
                      </a:r>
                      <a:endParaRPr lang="en-US" sz="1000" dirty="0"/>
                    </a:p>
                  </a:txBody>
                  <a:tcPr>
                    <a:lnT w="38100" cap="flat" cmpd="sng" algn="ctr">
                      <a:solidFill>
                        <a:srgbClr val="FFFFFF"/>
                      </a:solidFill>
                      <a:prstDash val="solid"/>
                      <a:round/>
                      <a:headEnd type="none" w="med" len="med"/>
                      <a:tailEnd type="none" w="med" len="med"/>
                    </a:lnT>
                  </a:tcPr>
                </a:tc>
                <a:extLst>
                  <a:ext uri="{0D108BD9-81ED-4DB2-BD59-A6C34878D82A}">
                    <a16:rowId xmlns:a16="http://schemas.microsoft.com/office/drawing/2014/main" val="10004"/>
                  </a:ext>
                </a:extLst>
              </a:tr>
            </a:tbl>
          </a:graphicData>
        </a:graphic>
      </p:graphicFrame>
      <p:sp>
        <p:nvSpPr>
          <p:cNvPr id="7" name="TextBox 6">
            <a:extLst>
              <a:ext uri="{FF2B5EF4-FFF2-40B4-BE49-F238E27FC236}">
                <a16:creationId xmlns:a16="http://schemas.microsoft.com/office/drawing/2014/main" id="{4806A40D-C73E-4070-86D8-35DAAB95BD03}"/>
              </a:ext>
            </a:extLst>
          </p:cNvPr>
          <p:cNvSpPr txBox="1"/>
          <p:nvPr/>
        </p:nvSpPr>
        <p:spPr>
          <a:xfrm>
            <a:off x="4932038" y="5517232"/>
            <a:ext cx="3672408" cy="523220"/>
          </a:xfrm>
          <a:prstGeom prst="rect">
            <a:avLst/>
          </a:prstGeom>
          <a:noFill/>
        </p:spPr>
        <p:txBody>
          <a:bodyPr wrap="square" rtlCol="0">
            <a:spAutoFit/>
          </a:bodyPr>
          <a:lstStyle/>
          <a:p>
            <a:r>
              <a:rPr lang="en-US" sz="1600" dirty="0">
                <a:solidFill>
                  <a:srgbClr val="FFFFFF"/>
                </a:solidFill>
              </a:rPr>
              <a:t>[“</a:t>
            </a:r>
            <a:r>
              <a:rPr lang="en-US" sz="1600" i="1" dirty="0">
                <a:solidFill>
                  <a:srgbClr val="FFFFFF"/>
                </a:solidFill>
              </a:rPr>
              <a:t>Include real quotes from Case Studies</a:t>
            </a:r>
            <a:r>
              <a:rPr lang="en-US" sz="1600" dirty="0">
                <a:solidFill>
                  <a:srgbClr val="FFFFFF"/>
                </a:solidFill>
              </a:rPr>
              <a:t>”]</a:t>
            </a:r>
            <a:br>
              <a:rPr lang="en-US" sz="1600" dirty="0">
                <a:solidFill>
                  <a:srgbClr val="FFFFFF"/>
                </a:solidFill>
              </a:rPr>
            </a:br>
            <a:r>
              <a:rPr lang="en-US" sz="1100" dirty="0">
                <a:solidFill>
                  <a:srgbClr val="FFFFFF"/>
                </a:solidFill>
              </a:rPr>
              <a:t>&lt;Name&gt; &lt;Title&gt; &lt;Company&gt;</a:t>
            </a:r>
            <a:endParaRPr lang="en-CA" sz="1600" dirty="0">
              <a:solidFill>
                <a:srgbClr val="FFFFFF"/>
              </a:solidFill>
            </a:endParaRPr>
          </a:p>
        </p:txBody>
      </p:sp>
    </p:spTree>
    <p:extLst>
      <p:ext uri="{BB962C8B-B14F-4D97-AF65-F5344CB8AC3E}">
        <p14:creationId xmlns:p14="http://schemas.microsoft.com/office/powerpoint/2010/main" val="2086615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294829088"/>
              </p:ext>
            </p:extLst>
          </p:nvPr>
        </p:nvGraphicFramePr>
        <p:xfrm>
          <a:off x="404818" y="229158"/>
          <a:ext cx="8343646" cy="552335"/>
        </p:xfrm>
        <a:graphic>
          <a:graphicData uri="http://schemas.openxmlformats.org/drawingml/2006/table">
            <a:tbl>
              <a:tblPr firstRow="1" firstCol="1" bandRow="1"/>
              <a:tblGrid>
                <a:gridCol w="7117594">
                  <a:extLst>
                    <a:ext uri="{9D8B030D-6E8A-4147-A177-3AD203B41FA5}">
                      <a16:colId xmlns:a16="http://schemas.microsoft.com/office/drawing/2014/main" val="20000"/>
                    </a:ext>
                  </a:extLst>
                </a:gridCol>
                <a:gridCol w="1226052">
                  <a:extLst>
                    <a:ext uri="{9D8B030D-6E8A-4147-A177-3AD203B41FA5}">
                      <a16:colId xmlns:a16="http://schemas.microsoft.com/office/drawing/2014/main" val="20001"/>
                    </a:ext>
                  </a:extLst>
                </a:gridCol>
              </a:tblGrid>
              <a:tr h="552335">
                <a:tc>
                  <a:txBody>
                    <a:bodyPr/>
                    <a:lstStyle/>
                    <a:p>
                      <a:pPr>
                        <a:lnSpc>
                          <a:spcPct val="115000"/>
                        </a:lnSpc>
                        <a:spcBef>
                          <a:spcPts val="600"/>
                        </a:spcBef>
                        <a:spcAft>
                          <a:spcPts val="0"/>
                        </a:spcAft>
                      </a:pPr>
                      <a:r>
                        <a:rPr lang="en-GB" sz="1000" b="1" dirty="0">
                          <a:solidFill>
                            <a:srgbClr val="FFFFFF"/>
                          </a:solidFill>
                          <a:effectLst/>
                          <a:latin typeface="Calibri"/>
                          <a:ea typeface="Calibri"/>
                          <a:cs typeface="Times New Roman"/>
                        </a:rPr>
                        <a:t>Persona Profile</a:t>
                      </a:r>
                      <a:endParaRPr lang="en-CA" sz="1000" b="1" dirty="0">
                        <a:effectLst/>
                        <a:latin typeface="Calibri"/>
                        <a:ea typeface="Calibri"/>
                        <a:cs typeface="Times New Roman"/>
                      </a:endParaRPr>
                    </a:p>
                    <a:p>
                      <a:pPr>
                        <a:lnSpc>
                          <a:spcPct val="115000"/>
                        </a:lnSpc>
                        <a:spcAft>
                          <a:spcPts val="1200"/>
                        </a:spcAft>
                      </a:pPr>
                      <a:r>
                        <a:rPr lang="en-CA" sz="1600" dirty="0">
                          <a:solidFill>
                            <a:srgbClr val="FFFFFF"/>
                          </a:solidFill>
                          <a:effectLst/>
                          <a:latin typeface="+mn-lt"/>
                          <a:ea typeface="Calibri"/>
                          <a:cs typeface="Times New Roman"/>
                        </a:rPr>
                        <a:t>[NAME</a:t>
                      </a:r>
                      <a:r>
                        <a:rPr lang="en-CA" sz="1600" baseline="0" dirty="0">
                          <a:solidFill>
                            <a:srgbClr val="FFFFFF"/>
                          </a:solidFill>
                          <a:effectLst/>
                          <a:latin typeface="+mn-lt"/>
                          <a:ea typeface="Calibri"/>
                          <a:cs typeface="Times New Roman"/>
                        </a:rPr>
                        <a:t> OF PERSONA]</a:t>
                      </a:r>
                      <a:r>
                        <a:rPr lang="en-CA" sz="1600" dirty="0">
                          <a:solidFill>
                            <a:srgbClr val="FFFFFF"/>
                          </a:solidFill>
                          <a:effectLst/>
                          <a:latin typeface="+mn-lt"/>
                          <a:ea typeface="Calibri"/>
                          <a:cs typeface="Times New Roman"/>
                        </a:rPr>
                        <a:t> – [Industry</a:t>
                      </a:r>
                      <a:r>
                        <a:rPr lang="en-CA" sz="1600" baseline="0" dirty="0">
                          <a:solidFill>
                            <a:srgbClr val="FFFFFF"/>
                          </a:solidFill>
                          <a:effectLst/>
                          <a:latin typeface="+mn-lt"/>
                          <a:ea typeface="Calibri"/>
                          <a:cs typeface="Times New Roman"/>
                        </a:rPr>
                        <a:t> Segment]</a:t>
                      </a:r>
                      <a:r>
                        <a:rPr lang="en-CA" sz="1600" dirty="0">
                          <a:solidFill>
                            <a:srgbClr val="FFFFFF"/>
                          </a:solidFill>
                          <a:effectLst/>
                          <a:latin typeface="+mn-lt"/>
                          <a:ea typeface="Calibri"/>
                          <a:cs typeface="Times New Roman"/>
                        </a:rPr>
                        <a:t> </a:t>
                      </a:r>
                    </a:p>
                  </a:txBody>
                  <a:tcPr marL="52424" marR="52424" marT="0" marB="0">
                    <a:lnL>
                      <a:noFill/>
                    </a:lnL>
                    <a:lnR>
                      <a:noFill/>
                    </a:lnR>
                    <a:lnT>
                      <a:noFill/>
                    </a:lnT>
                    <a:lnB>
                      <a:noFill/>
                    </a:lnB>
                    <a:solidFill>
                      <a:schemeClr val="tx2"/>
                    </a:solidFill>
                  </a:tcPr>
                </a:tc>
                <a:tc>
                  <a:txBody>
                    <a:bodyPr/>
                    <a:lstStyle/>
                    <a:p>
                      <a:pPr algn="r">
                        <a:lnSpc>
                          <a:spcPct val="115000"/>
                        </a:lnSpc>
                        <a:spcAft>
                          <a:spcPts val="0"/>
                        </a:spcAft>
                      </a:pPr>
                      <a:r>
                        <a:rPr lang="en-GB" sz="1000" b="1" dirty="0">
                          <a:solidFill>
                            <a:srgbClr val="FFFFFF"/>
                          </a:solidFill>
                          <a:effectLst/>
                          <a:latin typeface="Calibri"/>
                          <a:ea typeface="Calibri"/>
                          <a:cs typeface="Times New Roman"/>
                        </a:rPr>
                        <a:t>INTERNAL USE ONLY</a:t>
                      </a:r>
                      <a:endParaRPr lang="en-CA" sz="1200" b="1" dirty="0">
                        <a:effectLst/>
                        <a:latin typeface="Calibri"/>
                        <a:ea typeface="Calibri"/>
                        <a:cs typeface="Times New Roman"/>
                      </a:endParaRPr>
                    </a:p>
                  </a:txBody>
                  <a:tcPr marL="52424" marR="52424" marT="0" marB="0">
                    <a:lnL>
                      <a:noFill/>
                    </a:lnL>
                    <a:lnR>
                      <a:noFill/>
                    </a:lnR>
                    <a:lnT>
                      <a:noFill/>
                    </a:lnT>
                    <a:lnB>
                      <a:noFill/>
                    </a:lnB>
                    <a:solidFill>
                      <a:schemeClr val="tx2"/>
                    </a:solidFill>
                  </a:tcPr>
                </a:tc>
                <a:extLst>
                  <a:ext uri="{0D108BD9-81ED-4DB2-BD59-A6C34878D82A}">
                    <a16:rowId xmlns:a16="http://schemas.microsoft.com/office/drawing/2014/main" val="10000"/>
                  </a:ext>
                </a:extLst>
              </a:tr>
            </a:tbl>
          </a:graphicData>
        </a:graphic>
      </p:graphicFrame>
      <p:sp>
        <p:nvSpPr>
          <p:cNvPr id="9" name="TextBox 8"/>
          <p:cNvSpPr txBox="1"/>
          <p:nvPr/>
        </p:nvSpPr>
        <p:spPr>
          <a:xfrm>
            <a:off x="404817" y="1219199"/>
            <a:ext cx="2452683" cy="5027713"/>
          </a:xfrm>
          <a:prstGeom prst="rect">
            <a:avLst/>
          </a:prstGeom>
          <a:noFill/>
          <a:ln>
            <a:noFill/>
          </a:ln>
        </p:spPr>
        <p:txBody>
          <a:bodyPr wrap="square" lIns="0" tIns="0" rIns="0" bIns="0" numCol="1" spcCol="288000" rtlCol="0">
            <a:noAutofit/>
          </a:bodyPr>
          <a:lstStyle/>
          <a:p>
            <a:pPr>
              <a:lnSpc>
                <a:spcPct val="120000"/>
              </a:lnSpc>
              <a:spcAft>
                <a:spcPts val="300"/>
              </a:spcAft>
              <a:defRPr/>
            </a:pPr>
            <a:r>
              <a:rPr lang="en-US" sz="1400" b="1" dirty="0">
                <a:solidFill>
                  <a:srgbClr val="FFFFFF"/>
                </a:solidFill>
                <a:cs typeface="Lato-Regular"/>
              </a:rPr>
              <a:t>Top Points of Differentiation</a:t>
            </a:r>
            <a:br>
              <a:rPr lang="en-US" sz="1400" b="1" dirty="0">
                <a:solidFill>
                  <a:srgbClr val="FFFFFF"/>
                </a:solidFill>
                <a:cs typeface="Lato-Regular"/>
              </a:rPr>
            </a:br>
            <a:endParaRPr lang="en-US" sz="1000" b="1" dirty="0">
              <a:solidFill>
                <a:srgbClr val="FFFFFF"/>
              </a:solidFill>
              <a:cs typeface="Lato-Regular"/>
            </a:endParaRPr>
          </a:p>
          <a:p>
            <a:pPr marL="228600" indent="-228600">
              <a:lnSpc>
                <a:spcPct val="104000"/>
              </a:lnSpc>
              <a:spcAft>
                <a:spcPts val="300"/>
              </a:spcAft>
              <a:buFont typeface="+mj-lt"/>
              <a:buAutoNum type="arabicPeriod"/>
              <a:defRPr/>
            </a:pPr>
            <a:r>
              <a:rPr lang="en-US" sz="1000" b="1" dirty="0">
                <a:solidFill>
                  <a:schemeClr val="tx2"/>
                </a:solidFill>
                <a:cs typeface="Lato-Regular"/>
              </a:rPr>
              <a:t>[Title for point of differentiation]</a:t>
            </a:r>
          </a:p>
          <a:p>
            <a:pPr marL="230400">
              <a:lnSpc>
                <a:spcPct val="104000"/>
              </a:lnSpc>
              <a:spcAft>
                <a:spcPts val="300"/>
              </a:spcAft>
              <a:defRPr/>
            </a:pPr>
            <a:r>
              <a:rPr lang="en-US" sz="1000" dirty="0">
                <a:solidFill>
                  <a:srgbClr val="FFFFFF"/>
                </a:solidFill>
                <a:cs typeface="Lato-Regular"/>
              </a:rPr>
              <a:t>[provide a summary of one set of capabilities that provide clear differentiation for your company]</a:t>
            </a:r>
          </a:p>
          <a:p>
            <a:pPr marL="230400">
              <a:lnSpc>
                <a:spcPct val="104000"/>
              </a:lnSpc>
              <a:spcAft>
                <a:spcPts val="300"/>
              </a:spcAft>
              <a:defRPr/>
            </a:pPr>
            <a:r>
              <a:rPr lang="en-US" sz="1000" dirty="0">
                <a:solidFill>
                  <a:srgbClr val="FFFFFF"/>
                </a:solidFill>
                <a:cs typeface="Lato-Regular"/>
              </a:rPr>
              <a:t>[it should be noted these are not value propositions (which are set out in the preceding section) but things that are strong, different or unique about your company’s proposition]</a:t>
            </a:r>
          </a:p>
          <a:p>
            <a:pPr marL="230400">
              <a:lnSpc>
                <a:spcPct val="104000"/>
              </a:lnSpc>
              <a:spcAft>
                <a:spcPts val="300"/>
              </a:spcAft>
              <a:defRPr/>
            </a:pPr>
            <a:endParaRPr lang="en-US" sz="1000" dirty="0">
              <a:solidFill>
                <a:srgbClr val="FFFFFF"/>
              </a:solidFill>
              <a:cs typeface="Lato-Regular"/>
            </a:endParaRPr>
          </a:p>
          <a:p>
            <a:pPr marL="228600" indent="-228600">
              <a:lnSpc>
                <a:spcPct val="104000"/>
              </a:lnSpc>
              <a:spcAft>
                <a:spcPts val="300"/>
              </a:spcAft>
              <a:buFont typeface="+mj-lt"/>
              <a:buAutoNum type="arabicPeriod" startAt="2"/>
              <a:defRPr/>
            </a:pPr>
            <a:r>
              <a:rPr lang="en-US" sz="1000" b="1" dirty="0">
                <a:solidFill>
                  <a:srgbClr val="4E4981"/>
                </a:solidFill>
                <a:cs typeface="Lato-Regular"/>
              </a:rPr>
              <a:t>[Title for point of differentiation]</a:t>
            </a:r>
          </a:p>
          <a:p>
            <a:pPr marL="230400">
              <a:lnSpc>
                <a:spcPct val="104000"/>
              </a:lnSpc>
              <a:spcAft>
                <a:spcPts val="300"/>
              </a:spcAft>
              <a:defRPr/>
            </a:pPr>
            <a:r>
              <a:rPr lang="en-US" sz="1000" dirty="0">
                <a:solidFill>
                  <a:srgbClr val="FFFFFF"/>
                </a:solidFill>
                <a:cs typeface="Lato-Regular"/>
              </a:rPr>
              <a:t>[provide a summary of one set of capabilities that provide clear differentiation for your company]</a:t>
            </a:r>
          </a:p>
          <a:p>
            <a:pPr marL="230400">
              <a:lnSpc>
                <a:spcPct val="104000"/>
              </a:lnSpc>
              <a:spcAft>
                <a:spcPts val="300"/>
              </a:spcAft>
              <a:defRPr/>
            </a:pPr>
            <a:endParaRPr lang="en-US" sz="1000" dirty="0">
              <a:solidFill>
                <a:srgbClr val="FFFFFF"/>
              </a:solidFill>
              <a:cs typeface="Lato-Regular"/>
            </a:endParaRPr>
          </a:p>
          <a:p>
            <a:pPr marL="228600" indent="-228600">
              <a:lnSpc>
                <a:spcPct val="104000"/>
              </a:lnSpc>
              <a:spcAft>
                <a:spcPts val="300"/>
              </a:spcAft>
              <a:buFont typeface="+mj-lt"/>
              <a:buAutoNum type="arabicPeriod" startAt="3"/>
              <a:defRPr/>
            </a:pPr>
            <a:r>
              <a:rPr lang="en-US" sz="1000" b="1" dirty="0">
                <a:solidFill>
                  <a:srgbClr val="4E4981"/>
                </a:solidFill>
                <a:cs typeface="Lato-Regular"/>
              </a:rPr>
              <a:t>[Title for point of differentiation]</a:t>
            </a:r>
          </a:p>
          <a:p>
            <a:pPr marL="230400">
              <a:lnSpc>
                <a:spcPct val="104000"/>
              </a:lnSpc>
              <a:spcAft>
                <a:spcPts val="300"/>
              </a:spcAft>
              <a:defRPr/>
            </a:pPr>
            <a:r>
              <a:rPr lang="en-US" sz="1000" dirty="0">
                <a:solidFill>
                  <a:srgbClr val="FFFFFF"/>
                </a:solidFill>
                <a:cs typeface="Lato-Regular"/>
              </a:rPr>
              <a:t>[provide a summary of one set of capabilities that provide clear differentiation for your company]</a:t>
            </a:r>
          </a:p>
        </p:txBody>
      </p:sp>
      <p:graphicFrame>
        <p:nvGraphicFramePr>
          <p:cNvPr id="7" name="Table 6"/>
          <p:cNvGraphicFramePr>
            <a:graphicFrameLocks noGrp="1"/>
          </p:cNvGraphicFramePr>
          <p:nvPr>
            <p:extLst>
              <p:ext uri="{D42A27DB-BD31-4B8C-83A1-F6EECF244321}">
                <p14:modId xmlns:p14="http://schemas.microsoft.com/office/powerpoint/2010/main" val="1452666644"/>
              </p:ext>
            </p:extLst>
          </p:nvPr>
        </p:nvGraphicFramePr>
        <p:xfrm>
          <a:off x="3131842" y="836712"/>
          <a:ext cx="5616622" cy="5410200"/>
        </p:xfrm>
        <a:graphic>
          <a:graphicData uri="http://schemas.openxmlformats.org/drawingml/2006/table">
            <a:tbl>
              <a:tblPr firstRow="1" bandRow="1">
                <a:tableStyleId>{B301B821-A1FF-4177-AEE7-76D212191A09}</a:tableStyleId>
              </a:tblPr>
              <a:tblGrid>
                <a:gridCol w="950504">
                  <a:extLst>
                    <a:ext uri="{9D8B030D-6E8A-4147-A177-3AD203B41FA5}">
                      <a16:colId xmlns:a16="http://schemas.microsoft.com/office/drawing/2014/main" val="20000"/>
                    </a:ext>
                  </a:extLst>
                </a:gridCol>
                <a:gridCol w="184854">
                  <a:extLst>
                    <a:ext uri="{9D8B030D-6E8A-4147-A177-3AD203B41FA5}">
                      <a16:colId xmlns:a16="http://schemas.microsoft.com/office/drawing/2014/main" val="20001"/>
                    </a:ext>
                  </a:extLst>
                </a:gridCol>
                <a:gridCol w="1024880">
                  <a:extLst>
                    <a:ext uri="{9D8B030D-6E8A-4147-A177-3AD203B41FA5}">
                      <a16:colId xmlns:a16="http://schemas.microsoft.com/office/drawing/2014/main" val="3609193526"/>
                    </a:ext>
                  </a:extLst>
                </a:gridCol>
                <a:gridCol w="3456384">
                  <a:extLst>
                    <a:ext uri="{9D8B030D-6E8A-4147-A177-3AD203B41FA5}">
                      <a16:colId xmlns:a16="http://schemas.microsoft.com/office/drawing/2014/main" val="20002"/>
                    </a:ext>
                  </a:extLst>
                </a:gridCol>
              </a:tblGrid>
              <a:tr h="370840">
                <a:tc gridSpan="2">
                  <a:txBody>
                    <a:bodyPr/>
                    <a:lstStyle/>
                    <a:p>
                      <a:pPr>
                        <a:spcAft>
                          <a:spcPts val="600"/>
                        </a:spcAft>
                      </a:pPr>
                      <a:r>
                        <a:rPr lang="en-US" sz="1400" dirty="0"/>
                        <a:t>Competitors</a:t>
                      </a:r>
                      <a:endParaRPr lang="en-US" sz="1200" b="0" dirty="0">
                        <a:solidFill>
                          <a:srgbClr val="FFFFFF"/>
                        </a:solidFill>
                      </a:endParaRPr>
                    </a:p>
                  </a:txBody>
                  <a:tcPr/>
                </a:tc>
                <a:tc hMerge="1">
                  <a:txBody>
                    <a:bodyPr/>
                    <a:lstStyle/>
                    <a:p>
                      <a:pPr>
                        <a:spcAft>
                          <a:spcPts val="600"/>
                        </a:spcAft>
                      </a:pPr>
                      <a:r>
                        <a:rPr lang="en-US" sz="1000" b="0" dirty="0">
                          <a:solidFill>
                            <a:srgbClr val="FFFFFF"/>
                          </a:solidFill>
                        </a:rPr>
                        <a:t>OUR PRODUCTS</a:t>
                      </a:r>
                    </a:p>
                  </a:txBody>
                  <a:tcPr>
                    <a:lnT w="9525" cap="flat" cmpd="sng" algn="ctr">
                      <a:solidFill>
                        <a:prstClr val="white">
                          <a:lumMod val="75000"/>
                        </a:prstClr>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65000"/>
                      </a:schemeClr>
                    </a:solidFill>
                  </a:tcPr>
                </a:tc>
                <a:tc>
                  <a:txBody>
                    <a:bodyPr/>
                    <a:lstStyle/>
                    <a:p>
                      <a:pPr>
                        <a:spcAft>
                          <a:spcPts val="600"/>
                        </a:spcAft>
                      </a:pPr>
                      <a:r>
                        <a:rPr lang="en-US" sz="1200" dirty="0"/>
                        <a:t>Our Products</a:t>
                      </a:r>
                      <a:endParaRPr lang="en-US" sz="1200" b="0" dirty="0">
                        <a:solidFill>
                          <a:srgbClr val="FFFFFF"/>
                        </a:solidFill>
                      </a:endParaRPr>
                    </a:p>
                  </a:txBody>
                  <a:tcPr/>
                </a:tc>
                <a:tc>
                  <a:txBody>
                    <a:bodyPr/>
                    <a:lstStyle/>
                    <a:p>
                      <a:pPr>
                        <a:spcAft>
                          <a:spcPts val="600"/>
                        </a:spcAft>
                      </a:pPr>
                      <a:r>
                        <a:rPr lang="en-US" sz="1200" dirty="0"/>
                        <a:t>Our Strengths</a:t>
                      </a:r>
                      <a:r>
                        <a:rPr lang="en-US" sz="1200" baseline="0" dirty="0"/>
                        <a:t>/ Weaknesses</a:t>
                      </a:r>
                      <a:endParaRPr lang="en-US" sz="1200" b="0" dirty="0">
                        <a:solidFill>
                          <a:srgbClr val="FFFFFF"/>
                        </a:solidFill>
                      </a:endParaRPr>
                    </a:p>
                  </a:txBody>
                  <a:tcPr/>
                </a:tc>
                <a:extLst>
                  <a:ext uri="{0D108BD9-81ED-4DB2-BD59-A6C34878D82A}">
                    <a16:rowId xmlns:a16="http://schemas.microsoft.com/office/drawing/2014/main" val="10000"/>
                  </a:ext>
                </a:extLst>
              </a:tr>
              <a:tr h="370840">
                <a:tc gridSpan="4">
                  <a:txBody>
                    <a:bodyPr/>
                    <a:lstStyle/>
                    <a:p>
                      <a:pPr>
                        <a:spcAft>
                          <a:spcPts val="600"/>
                        </a:spcAft>
                      </a:pPr>
                      <a:r>
                        <a:rPr lang="en-US" sz="1200" dirty="0">
                          <a:solidFill>
                            <a:srgbClr val="46C2CE"/>
                          </a:solidFill>
                        </a:rPr>
                        <a:t>[Business Area One for the Customer</a:t>
                      </a:r>
                      <a:r>
                        <a:rPr lang="en-US" sz="1200" baseline="0" dirty="0">
                          <a:solidFill>
                            <a:srgbClr val="46C2CE"/>
                          </a:solidFill>
                        </a:rPr>
                        <a:t>]</a:t>
                      </a:r>
                      <a:endParaRPr lang="en-US" sz="1200" b="1" dirty="0">
                        <a:solidFill>
                          <a:srgbClr val="46C2CE"/>
                        </a:solidFill>
                      </a:endParaRPr>
                    </a:p>
                  </a:txBody>
                  <a:tcPr>
                    <a:lnB w="38100" cap="flat" cmpd="sng" algn="ctr">
                      <a:solidFill>
                        <a:srgbClr val="FFFFFF"/>
                      </a:solidFill>
                      <a:prstDash val="solid"/>
                      <a:round/>
                      <a:headEnd type="none" w="med" len="med"/>
                      <a:tailEnd type="none" w="med" len="med"/>
                    </a:lnB>
                  </a:tcPr>
                </a:tc>
                <a:tc hMerge="1">
                  <a:txBody>
                    <a:bodyPr/>
                    <a:lstStyle/>
                    <a:p>
                      <a:pPr>
                        <a:spcAft>
                          <a:spcPts val="600"/>
                        </a:spcAft>
                      </a:pPr>
                      <a:endParaRPr lang="en-US" sz="1000" b="0" dirty="0">
                        <a:solidFill>
                          <a:srgbClr val="000000"/>
                        </a:solidFill>
                      </a:endParaRPr>
                    </a:p>
                  </a:txBody>
                  <a:tcPr>
                    <a:lnT w="38100" cap="flat" cmpd="sng" algn="ctr">
                      <a:solidFill>
                        <a:prstClr val="white"/>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85000"/>
                      </a:schemeClr>
                    </a:solidFill>
                  </a:tcPr>
                </a:tc>
                <a:tc hMerge="1">
                  <a:txBody>
                    <a:bodyPr/>
                    <a:lstStyle/>
                    <a:p>
                      <a:endParaRPr lang="en-CA"/>
                    </a:p>
                  </a:txBody>
                  <a:tcPr/>
                </a:tc>
                <a:tc hMerge="1">
                  <a:txBody>
                    <a:bodyPr/>
                    <a:lstStyle/>
                    <a:p>
                      <a:pPr marL="171450" indent="-171450">
                        <a:spcAft>
                          <a:spcPts val="600"/>
                        </a:spcAft>
                        <a:buFont typeface="Arial"/>
                        <a:buChar char="•"/>
                      </a:pPr>
                      <a:endParaRPr lang="en-US" sz="1000" dirty="0"/>
                    </a:p>
                  </a:txBody>
                  <a:tcPr>
                    <a:lnR w="9525" cap="flat" cmpd="sng" algn="ctr">
                      <a:solidFill>
                        <a:prstClr val="white">
                          <a:lumMod val="75000"/>
                        </a:prstClr>
                      </a:solidFill>
                      <a:prstDash val="solid"/>
                      <a:round/>
                      <a:headEnd type="none" w="med" len="med"/>
                      <a:tailEnd type="none" w="med" len="med"/>
                    </a:lnR>
                    <a:lnT w="38100" cap="flat" cmpd="sng" algn="ctr">
                      <a:solidFill>
                        <a:prstClr val="white"/>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370840">
                <a:tc>
                  <a:txBody>
                    <a:bodyPr/>
                    <a:lstStyle/>
                    <a:p>
                      <a:pPr>
                        <a:spcAft>
                          <a:spcPts val="600"/>
                        </a:spcAft>
                      </a:pPr>
                      <a:r>
                        <a:rPr lang="en-US" sz="1000" dirty="0"/>
                        <a:t>[Competitor</a:t>
                      </a:r>
                      <a:r>
                        <a:rPr lang="en-US" sz="1000" baseline="0" dirty="0"/>
                        <a:t> / product name]</a:t>
                      </a:r>
                      <a:endParaRPr lang="en-US" sz="1000" b="1" dirty="0">
                        <a:solidFill>
                          <a:schemeClr val="accent2"/>
                        </a:solidFill>
                      </a:endParaRPr>
                    </a:p>
                  </a:txBody>
                  <a:tcPr>
                    <a:lnT w="38100" cap="flat" cmpd="sng" algn="ctr">
                      <a:solidFill>
                        <a:srgbClr val="FFFFFF"/>
                      </a:solidFill>
                      <a:prstDash val="solid"/>
                      <a:round/>
                      <a:headEnd type="none" w="med" len="med"/>
                      <a:tailEnd type="none" w="med" len="med"/>
                    </a:lnT>
                  </a:tcPr>
                </a:tc>
                <a:tc gridSpan="2">
                  <a:txBody>
                    <a:bodyPr/>
                    <a:lstStyle/>
                    <a:p>
                      <a:pPr>
                        <a:spcAft>
                          <a:spcPts val="600"/>
                        </a:spcAft>
                      </a:pPr>
                      <a:r>
                        <a:rPr lang="en-US" sz="1000" dirty="0"/>
                        <a:t>[name of your relevant</a:t>
                      </a:r>
                      <a:r>
                        <a:rPr lang="en-US" sz="1000" baseline="0" dirty="0"/>
                        <a:t> product]</a:t>
                      </a:r>
                      <a:endParaRPr lang="en-US" sz="1000" b="0" dirty="0">
                        <a:solidFill>
                          <a:srgbClr val="000000"/>
                        </a:solidFill>
                      </a:endParaRPr>
                    </a:p>
                  </a:txBody>
                  <a:tcPr>
                    <a:lnT w="38100" cap="flat" cmpd="sng" algn="ctr">
                      <a:solidFill>
                        <a:srgbClr val="FFFFFF"/>
                      </a:solidFill>
                      <a:prstDash val="solid"/>
                      <a:round/>
                      <a:headEnd type="none" w="med" len="med"/>
                      <a:tailEnd type="none" w="med" len="med"/>
                    </a:lnT>
                  </a:tcPr>
                </a:tc>
                <a:tc hMerge="1">
                  <a:txBody>
                    <a:bodyPr/>
                    <a:lstStyle/>
                    <a:p>
                      <a:pPr>
                        <a:spcAft>
                          <a:spcPts val="600"/>
                        </a:spcAft>
                      </a:pPr>
                      <a:r>
                        <a:rPr lang="en-US" sz="1000" b="1" dirty="0">
                          <a:solidFill>
                            <a:srgbClr val="000000"/>
                          </a:solidFill>
                        </a:rPr>
                        <a:t>[name of your relevant</a:t>
                      </a:r>
                      <a:r>
                        <a:rPr lang="en-US" sz="1000" b="1" baseline="0" dirty="0">
                          <a:solidFill>
                            <a:srgbClr val="000000"/>
                          </a:solidFill>
                        </a:rPr>
                        <a:t> product]</a:t>
                      </a:r>
                      <a:endParaRPr lang="en-US" sz="1000" b="0" dirty="0">
                        <a:solidFill>
                          <a:srgbClr val="000000"/>
                        </a:solidFill>
                      </a:endParaRPr>
                    </a:p>
                  </a:txBody>
                  <a:tcPr>
                    <a:lnT w="38100" cap="flat" cmpd="sng" algn="ctr">
                      <a:solidFill>
                        <a:prstClr val="white"/>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95000"/>
                      </a:schemeClr>
                    </a:solidFill>
                  </a:tcPr>
                </a:tc>
                <a:tc>
                  <a:txBody>
                    <a:bodyPr/>
                    <a:lstStyle/>
                    <a:p>
                      <a:pPr marL="0" indent="0">
                        <a:spcAft>
                          <a:spcPts val="600"/>
                        </a:spcAft>
                        <a:buFont typeface="Arial"/>
                        <a:buNone/>
                      </a:pPr>
                      <a:r>
                        <a:rPr lang="en-US" sz="1000" b="1" dirty="0">
                          <a:solidFill>
                            <a:schemeClr val="tx2"/>
                          </a:solidFill>
                        </a:rPr>
                        <a:t>Strengths</a:t>
                      </a:r>
                    </a:p>
                    <a:p>
                      <a:pPr marL="171450" indent="-171450">
                        <a:spcAft>
                          <a:spcPts val="300"/>
                        </a:spcAft>
                        <a:buFont typeface="Arial"/>
                        <a:buChar char="•"/>
                      </a:pPr>
                      <a:r>
                        <a:rPr lang="en-US" sz="1000" dirty="0"/>
                        <a:t>[2</a:t>
                      </a:r>
                      <a:r>
                        <a:rPr lang="en-US" sz="1000" baseline="0" dirty="0"/>
                        <a:t> or 3 bullets on the comparative strengths of your product]</a:t>
                      </a:r>
                      <a:endParaRPr lang="en-US" sz="1000" dirty="0"/>
                    </a:p>
                    <a:p>
                      <a:pPr marL="171450" indent="-171450">
                        <a:spcAft>
                          <a:spcPts val="300"/>
                        </a:spcAft>
                        <a:buFont typeface="Arial"/>
                        <a:buChar char="•"/>
                      </a:pPr>
                      <a:r>
                        <a:rPr lang="en-US" sz="1000" dirty="0"/>
                        <a:t>[bullet 2]</a:t>
                      </a:r>
                    </a:p>
                    <a:p>
                      <a:pPr marL="171450" indent="-171450">
                        <a:spcAft>
                          <a:spcPts val="300"/>
                        </a:spcAft>
                        <a:buFont typeface="Arial"/>
                        <a:buChar char="•"/>
                      </a:pPr>
                      <a:r>
                        <a:rPr lang="en-US" sz="1000" dirty="0"/>
                        <a:t>[bullet 3]</a:t>
                      </a:r>
                    </a:p>
                    <a:p>
                      <a:pPr marL="171450" indent="-171450">
                        <a:spcAft>
                          <a:spcPts val="300"/>
                        </a:spcAft>
                        <a:buFont typeface="Arial"/>
                        <a:buChar char="•"/>
                      </a:pPr>
                      <a:endParaRPr lang="en-US" sz="1000" dirty="0"/>
                    </a:p>
                    <a:p>
                      <a:pPr marL="0" indent="0">
                        <a:spcAft>
                          <a:spcPts val="600"/>
                        </a:spcAft>
                        <a:buFont typeface="Arial"/>
                        <a:buNone/>
                      </a:pPr>
                      <a:r>
                        <a:rPr lang="en-US" sz="1000" b="1" dirty="0">
                          <a:solidFill>
                            <a:srgbClr val="4E4981"/>
                          </a:solidFill>
                        </a:rPr>
                        <a:t>Weaknesses</a:t>
                      </a:r>
                    </a:p>
                    <a:p>
                      <a:pPr marL="171450" indent="-171450">
                        <a:spcAft>
                          <a:spcPts val="300"/>
                        </a:spcAft>
                        <a:buFont typeface="Arial"/>
                        <a:buChar char="•"/>
                      </a:pPr>
                      <a:r>
                        <a:rPr lang="en-US" sz="1000" dirty="0"/>
                        <a:t>[2</a:t>
                      </a:r>
                      <a:r>
                        <a:rPr lang="en-US" sz="1000" baseline="0" dirty="0"/>
                        <a:t> or 3 bullets on the comparative strengths of the competitor product]</a:t>
                      </a:r>
                    </a:p>
                    <a:p>
                      <a:pPr marL="171450" indent="-171450">
                        <a:spcAft>
                          <a:spcPts val="300"/>
                        </a:spcAft>
                        <a:buFont typeface="Arial"/>
                        <a:buChar char="•"/>
                      </a:pPr>
                      <a:r>
                        <a:rPr lang="en-US" sz="1000" baseline="0" dirty="0"/>
                        <a:t>[bullet 2]</a:t>
                      </a:r>
                    </a:p>
                    <a:p>
                      <a:pPr marL="171450" indent="-171450">
                        <a:spcAft>
                          <a:spcPts val="300"/>
                        </a:spcAft>
                        <a:buFont typeface="Arial"/>
                        <a:buChar char="•"/>
                      </a:pPr>
                      <a:r>
                        <a:rPr lang="en-US" sz="1000" baseline="0" dirty="0"/>
                        <a:t>[bullet 3]</a:t>
                      </a:r>
                    </a:p>
                    <a:p>
                      <a:pPr marL="0" indent="0">
                        <a:spcAft>
                          <a:spcPts val="300"/>
                        </a:spcAft>
                        <a:buFont typeface="Arial"/>
                        <a:buNone/>
                      </a:pPr>
                      <a:endParaRPr lang="en-US" sz="1000" dirty="0"/>
                    </a:p>
                  </a:txBody>
                  <a:tcPr>
                    <a:lnT w="38100" cap="flat" cmpd="sng" algn="ctr">
                      <a:solidFill>
                        <a:srgbClr val="FFFFFF"/>
                      </a:solidFill>
                      <a:prstDash val="solid"/>
                      <a:round/>
                      <a:headEnd type="none" w="med" len="med"/>
                      <a:tailEnd type="none" w="med" len="med"/>
                    </a:lnT>
                  </a:tcPr>
                </a:tc>
                <a:extLst>
                  <a:ext uri="{0D108BD9-81ED-4DB2-BD59-A6C34878D82A}">
                    <a16:rowId xmlns:a16="http://schemas.microsoft.com/office/drawing/2014/main" val="10002"/>
                  </a:ext>
                </a:extLst>
              </a:tr>
              <a:tr h="370840">
                <a:tc gridSpan="4">
                  <a:txBody>
                    <a:bodyPr/>
                    <a:lstStyle/>
                    <a:p>
                      <a:pPr>
                        <a:spcAft>
                          <a:spcPts val="600"/>
                        </a:spcAft>
                      </a:pPr>
                      <a:r>
                        <a:rPr lang="en-US" sz="1200" dirty="0">
                          <a:solidFill>
                            <a:srgbClr val="46C2CE"/>
                          </a:solidFill>
                        </a:rPr>
                        <a:t>[Business Area Two for the Customer</a:t>
                      </a:r>
                      <a:r>
                        <a:rPr lang="en-US" sz="1200" baseline="0" dirty="0">
                          <a:solidFill>
                            <a:srgbClr val="46C2CE"/>
                          </a:solidFill>
                        </a:rPr>
                        <a:t>]</a:t>
                      </a:r>
                      <a:endParaRPr lang="en-US" sz="1200" b="1" dirty="0">
                        <a:solidFill>
                          <a:srgbClr val="46C2CE"/>
                        </a:solidFill>
                      </a:endParaRPr>
                    </a:p>
                  </a:txBody>
                  <a:tcPr>
                    <a:lnB w="38100" cap="flat" cmpd="sng" algn="ctr">
                      <a:solidFill>
                        <a:srgbClr val="FFFFFF"/>
                      </a:solidFill>
                      <a:prstDash val="solid"/>
                      <a:round/>
                      <a:headEnd type="none" w="med" len="med"/>
                      <a:tailEnd type="none" w="med" len="med"/>
                    </a:lnB>
                  </a:tcPr>
                </a:tc>
                <a:tc hMerge="1">
                  <a:txBody>
                    <a:bodyPr/>
                    <a:lstStyle/>
                    <a:p>
                      <a:pPr>
                        <a:spcAft>
                          <a:spcPts val="600"/>
                        </a:spcAft>
                      </a:pPr>
                      <a:endParaRPr lang="en-US" sz="1000" b="0" dirty="0">
                        <a:solidFill>
                          <a:srgbClr val="000000"/>
                        </a:solidFill>
                      </a:endParaRPr>
                    </a:p>
                  </a:txBody>
                  <a:tcPr>
                    <a:lnT w="38100" cap="flat" cmpd="sng" algn="ctr">
                      <a:solidFill>
                        <a:prstClr val="white"/>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85000"/>
                      </a:schemeClr>
                    </a:solidFill>
                  </a:tcPr>
                </a:tc>
                <a:tc hMerge="1">
                  <a:txBody>
                    <a:bodyPr/>
                    <a:lstStyle/>
                    <a:p>
                      <a:endParaRPr lang="en-CA"/>
                    </a:p>
                  </a:txBody>
                  <a:tcPr/>
                </a:tc>
                <a:tc hMerge="1">
                  <a:txBody>
                    <a:bodyPr/>
                    <a:lstStyle/>
                    <a:p>
                      <a:pPr marL="171450" indent="-171450">
                        <a:spcAft>
                          <a:spcPts val="600"/>
                        </a:spcAft>
                        <a:buFont typeface="Arial"/>
                        <a:buChar char="•"/>
                      </a:pPr>
                      <a:endParaRPr lang="en-US" sz="1000" dirty="0"/>
                    </a:p>
                  </a:txBody>
                  <a:tcPr>
                    <a:lnR w="9525" cap="flat" cmpd="sng" algn="ctr">
                      <a:solidFill>
                        <a:prstClr val="white">
                          <a:lumMod val="75000"/>
                        </a:prstClr>
                      </a:solidFill>
                      <a:prstDash val="solid"/>
                      <a:round/>
                      <a:headEnd type="none" w="med" len="med"/>
                      <a:tailEnd type="none" w="med" len="med"/>
                    </a:lnR>
                    <a:lnT w="38100" cap="flat" cmpd="sng" algn="ctr">
                      <a:solidFill>
                        <a:prstClr val="white"/>
                      </a:solidFill>
                      <a:prstDash val="solid"/>
                      <a:round/>
                      <a:headEnd type="none" w="med" len="med"/>
                      <a:tailEnd type="none" w="med" len="med"/>
                    </a:lnT>
                    <a:lnB w="38100" cap="flat" cmpd="sng" algn="ctr">
                      <a:solidFill>
                        <a:prstClr val="white"/>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r h="370840">
                <a:tc>
                  <a:txBody>
                    <a:bodyPr/>
                    <a:lstStyle/>
                    <a:p>
                      <a:pPr>
                        <a:spcAft>
                          <a:spcPts val="600"/>
                        </a:spcAft>
                      </a:pPr>
                      <a:r>
                        <a:rPr lang="en-US" sz="1000" dirty="0"/>
                        <a:t>[Competitor</a:t>
                      </a:r>
                      <a:r>
                        <a:rPr lang="en-US" sz="1000" baseline="0" dirty="0"/>
                        <a:t> / product name]</a:t>
                      </a:r>
                      <a:endParaRPr lang="en-US" sz="1000" b="1" dirty="0">
                        <a:solidFill>
                          <a:schemeClr val="accent2"/>
                        </a:solidFill>
                      </a:endParaRPr>
                    </a:p>
                  </a:txBody>
                  <a:tcPr>
                    <a:lnT w="38100" cap="flat" cmpd="sng" algn="ctr">
                      <a:solidFill>
                        <a:srgbClr val="FFFFFF"/>
                      </a:solidFill>
                      <a:prstDash val="solid"/>
                      <a:round/>
                      <a:headEnd type="none" w="med" len="med"/>
                      <a:tailEnd type="none" w="med" len="med"/>
                    </a:lnT>
                  </a:tcPr>
                </a:tc>
                <a:tc gridSpan="2">
                  <a:txBody>
                    <a:bodyPr/>
                    <a:lstStyle/>
                    <a:p>
                      <a:pPr>
                        <a:spcAft>
                          <a:spcPts val="600"/>
                        </a:spcAft>
                      </a:pPr>
                      <a:r>
                        <a:rPr lang="en-US" sz="1000" dirty="0"/>
                        <a:t>[name of your relevant</a:t>
                      </a:r>
                      <a:r>
                        <a:rPr lang="en-US" sz="1000" baseline="0" dirty="0"/>
                        <a:t> product]</a:t>
                      </a:r>
                      <a:endParaRPr lang="en-US" sz="1000" b="0" dirty="0">
                        <a:solidFill>
                          <a:srgbClr val="000000"/>
                        </a:solidFill>
                      </a:endParaRPr>
                    </a:p>
                  </a:txBody>
                  <a:tcPr>
                    <a:lnT w="38100" cap="flat" cmpd="sng" algn="ctr">
                      <a:solidFill>
                        <a:srgbClr val="FFFFFF"/>
                      </a:solidFill>
                      <a:prstDash val="solid"/>
                      <a:round/>
                      <a:headEnd type="none" w="med" len="med"/>
                      <a:tailEnd type="none" w="med" len="med"/>
                    </a:lnT>
                  </a:tcPr>
                </a:tc>
                <a:tc hMerge="1">
                  <a:txBody>
                    <a:bodyPr/>
                    <a:lstStyle/>
                    <a:p>
                      <a:pPr>
                        <a:spcAft>
                          <a:spcPts val="600"/>
                        </a:spcAft>
                      </a:pPr>
                      <a:endParaRPr lang="en-US" sz="1000" b="0" dirty="0">
                        <a:solidFill>
                          <a:srgbClr val="000000"/>
                        </a:solidFill>
                      </a:endParaRPr>
                    </a:p>
                  </a:txBody>
                  <a:tcPr>
                    <a:lnT w="38100" cap="flat" cmpd="sng" algn="ctr">
                      <a:solidFill>
                        <a:prstClr val="white"/>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600"/>
                        </a:spcAft>
                        <a:buClrTx/>
                        <a:buSzTx/>
                        <a:buFont typeface="Arial"/>
                        <a:buNone/>
                        <a:tabLst/>
                        <a:defRPr/>
                      </a:pPr>
                      <a:r>
                        <a:rPr lang="en-US" sz="1000" b="1" dirty="0">
                          <a:solidFill>
                            <a:schemeClr val="tx2"/>
                          </a:solidFill>
                        </a:rPr>
                        <a:t>Strengths</a:t>
                      </a:r>
                      <a:endParaRPr lang="en-US" sz="1000" dirty="0">
                        <a:solidFill>
                          <a:srgbClr val="4E4981"/>
                        </a:solidFill>
                      </a:endParaRPr>
                    </a:p>
                    <a:p>
                      <a:pPr marL="171450" indent="-171450">
                        <a:spcAft>
                          <a:spcPts val="300"/>
                        </a:spcAft>
                        <a:buFont typeface="Arial"/>
                        <a:buChar char="•"/>
                      </a:pPr>
                      <a:r>
                        <a:rPr lang="en-US" sz="1000" dirty="0"/>
                        <a:t>[2</a:t>
                      </a:r>
                      <a:r>
                        <a:rPr lang="en-US" sz="1000" baseline="0" dirty="0"/>
                        <a:t> or 3 bullets on the comparative strengths of your product]</a:t>
                      </a:r>
                      <a:endParaRPr lang="en-US" sz="1000" dirty="0"/>
                    </a:p>
                    <a:p>
                      <a:pPr marL="171450" indent="-171450">
                        <a:spcAft>
                          <a:spcPts val="300"/>
                        </a:spcAft>
                        <a:buFont typeface="Arial"/>
                        <a:buChar char="•"/>
                      </a:pPr>
                      <a:r>
                        <a:rPr lang="en-US" sz="1000" dirty="0"/>
                        <a:t>[bullet 2]</a:t>
                      </a:r>
                    </a:p>
                    <a:p>
                      <a:pPr marL="171450" indent="-171450">
                        <a:spcAft>
                          <a:spcPts val="300"/>
                        </a:spcAft>
                        <a:buFont typeface="Arial"/>
                        <a:buChar char="•"/>
                      </a:pPr>
                      <a:endParaRPr lang="en-US" sz="1000" dirty="0"/>
                    </a:p>
                    <a:p>
                      <a:pPr marL="0" marR="0" indent="0" algn="l" defTabSz="914400" rtl="0" eaLnBrk="1" fontAlgn="auto" latinLnBrk="0" hangingPunct="1">
                        <a:lnSpc>
                          <a:spcPct val="100000"/>
                        </a:lnSpc>
                        <a:spcBef>
                          <a:spcPts val="0"/>
                        </a:spcBef>
                        <a:spcAft>
                          <a:spcPts val="600"/>
                        </a:spcAft>
                        <a:buClrTx/>
                        <a:buSzTx/>
                        <a:buFont typeface="Arial"/>
                        <a:buNone/>
                        <a:tabLst/>
                        <a:defRPr/>
                      </a:pPr>
                      <a:r>
                        <a:rPr lang="en-US" sz="1000" b="1" dirty="0">
                          <a:solidFill>
                            <a:srgbClr val="4E4981"/>
                          </a:solidFill>
                        </a:rPr>
                        <a:t>Weaknesses</a:t>
                      </a:r>
                      <a:endParaRPr lang="en-US" sz="1000" dirty="0">
                        <a:solidFill>
                          <a:srgbClr val="4E4981"/>
                        </a:solidFill>
                      </a:endParaRPr>
                    </a:p>
                    <a:p>
                      <a:pPr marL="171450" indent="-171450">
                        <a:spcAft>
                          <a:spcPts val="300"/>
                        </a:spcAft>
                        <a:buFont typeface="Arial"/>
                        <a:buChar char="•"/>
                      </a:pPr>
                      <a:r>
                        <a:rPr lang="en-US" sz="1000" dirty="0"/>
                        <a:t>[2</a:t>
                      </a:r>
                      <a:r>
                        <a:rPr lang="en-US" sz="1000" baseline="0" dirty="0"/>
                        <a:t> or 3 bullets on the comparative strengths of the competitor product]</a:t>
                      </a:r>
                    </a:p>
                    <a:p>
                      <a:pPr marL="171450" indent="-171450">
                        <a:spcAft>
                          <a:spcPts val="300"/>
                        </a:spcAft>
                        <a:buFont typeface="Arial"/>
                        <a:buChar char="•"/>
                      </a:pPr>
                      <a:r>
                        <a:rPr lang="en-US" sz="1000" baseline="0" dirty="0"/>
                        <a:t>[bullet 2]</a:t>
                      </a:r>
                    </a:p>
                    <a:p>
                      <a:pPr marL="171450" indent="-171450">
                        <a:spcAft>
                          <a:spcPts val="600"/>
                        </a:spcAft>
                        <a:buFont typeface="Arial"/>
                        <a:buChar char="•"/>
                      </a:pPr>
                      <a:endParaRPr lang="en-US" sz="1000" dirty="0"/>
                    </a:p>
                  </a:txBody>
                  <a:tcPr>
                    <a:lnT w="38100" cap="flat" cmpd="sng" algn="ctr">
                      <a:solidFill>
                        <a:srgbClr val="FFFFFF"/>
                      </a:solidFill>
                      <a:prstDash val="solid"/>
                      <a:round/>
                      <a:headEnd type="none" w="med" len="med"/>
                      <a:tailEnd type="none" w="med" len="med"/>
                    </a:lnT>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49140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177946778"/>
              </p:ext>
            </p:extLst>
          </p:nvPr>
        </p:nvGraphicFramePr>
        <p:xfrm>
          <a:off x="332809" y="229158"/>
          <a:ext cx="8343646" cy="552335"/>
        </p:xfrm>
        <a:graphic>
          <a:graphicData uri="http://schemas.openxmlformats.org/drawingml/2006/table">
            <a:tbl>
              <a:tblPr firstRow="1" firstCol="1" bandRow="1"/>
              <a:tblGrid>
                <a:gridCol w="7117594">
                  <a:extLst>
                    <a:ext uri="{9D8B030D-6E8A-4147-A177-3AD203B41FA5}">
                      <a16:colId xmlns:a16="http://schemas.microsoft.com/office/drawing/2014/main" val="20000"/>
                    </a:ext>
                  </a:extLst>
                </a:gridCol>
                <a:gridCol w="1226052">
                  <a:extLst>
                    <a:ext uri="{9D8B030D-6E8A-4147-A177-3AD203B41FA5}">
                      <a16:colId xmlns:a16="http://schemas.microsoft.com/office/drawing/2014/main" val="20001"/>
                    </a:ext>
                  </a:extLst>
                </a:gridCol>
              </a:tblGrid>
              <a:tr h="552335">
                <a:tc>
                  <a:txBody>
                    <a:bodyPr/>
                    <a:lstStyle/>
                    <a:p>
                      <a:pPr>
                        <a:lnSpc>
                          <a:spcPct val="115000"/>
                        </a:lnSpc>
                        <a:spcBef>
                          <a:spcPts val="600"/>
                        </a:spcBef>
                        <a:spcAft>
                          <a:spcPts val="0"/>
                        </a:spcAft>
                      </a:pPr>
                      <a:r>
                        <a:rPr lang="en-GB" sz="1000" b="1" dirty="0">
                          <a:solidFill>
                            <a:srgbClr val="FFFFFF"/>
                          </a:solidFill>
                          <a:effectLst/>
                          <a:latin typeface="Calibri"/>
                          <a:ea typeface="Calibri"/>
                          <a:cs typeface="Times New Roman"/>
                        </a:rPr>
                        <a:t>BPM</a:t>
                      </a:r>
                      <a:r>
                        <a:rPr lang="en-GB" sz="1000" b="1" baseline="0" dirty="0">
                          <a:solidFill>
                            <a:srgbClr val="FFFFFF"/>
                          </a:solidFill>
                          <a:effectLst/>
                          <a:latin typeface="Calibri"/>
                          <a:ea typeface="Calibri"/>
                          <a:cs typeface="Times New Roman"/>
                        </a:rPr>
                        <a:t> Works</a:t>
                      </a:r>
                      <a:endParaRPr lang="en-CA" sz="1000" b="1" dirty="0">
                        <a:effectLst/>
                        <a:latin typeface="Calibri"/>
                        <a:ea typeface="Calibri"/>
                        <a:cs typeface="Times New Roman"/>
                      </a:endParaRPr>
                    </a:p>
                    <a:p>
                      <a:pPr>
                        <a:lnSpc>
                          <a:spcPct val="115000"/>
                        </a:lnSpc>
                        <a:spcAft>
                          <a:spcPts val="1200"/>
                        </a:spcAft>
                      </a:pPr>
                      <a:r>
                        <a:rPr lang="en-CA" sz="1600" dirty="0">
                          <a:solidFill>
                            <a:srgbClr val="FFFFFF"/>
                          </a:solidFill>
                          <a:effectLst/>
                          <a:latin typeface="+mn-lt"/>
                          <a:ea typeface="Calibri"/>
                          <a:cs typeface="Times New Roman"/>
                        </a:rPr>
                        <a:t>FURTHER INFORMATION</a:t>
                      </a:r>
                    </a:p>
                  </a:txBody>
                  <a:tcPr marL="52424" marR="52424" marT="0" marB="0">
                    <a:lnL>
                      <a:noFill/>
                    </a:lnL>
                    <a:lnR>
                      <a:noFill/>
                    </a:lnR>
                    <a:lnT>
                      <a:noFill/>
                    </a:lnT>
                    <a:lnB>
                      <a:noFill/>
                    </a:lnB>
                    <a:solidFill>
                      <a:srgbClr val="4E4981"/>
                    </a:solidFill>
                  </a:tcPr>
                </a:tc>
                <a:tc>
                  <a:txBody>
                    <a:bodyPr/>
                    <a:lstStyle/>
                    <a:p>
                      <a:pPr algn="r">
                        <a:lnSpc>
                          <a:spcPct val="115000"/>
                        </a:lnSpc>
                        <a:spcAft>
                          <a:spcPts val="0"/>
                        </a:spcAft>
                      </a:pPr>
                      <a:endParaRPr lang="en-CA" sz="1200" b="1" dirty="0">
                        <a:effectLst/>
                        <a:latin typeface="Calibri"/>
                        <a:ea typeface="Calibri"/>
                        <a:cs typeface="Times New Roman"/>
                      </a:endParaRPr>
                    </a:p>
                  </a:txBody>
                  <a:tcPr marL="52424" marR="52424" marT="0" marB="0">
                    <a:lnL>
                      <a:noFill/>
                    </a:lnL>
                    <a:lnR>
                      <a:noFill/>
                    </a:lnR>
                    <a:lnT>
                      <a:noFill/>
                    </a:lnT>
                    <a:lnB>
                      <a:noFill/>
                    </a:lnB>
                    <a:solidFill>
                      <a:srgbClr val="4E4981"/>
                    </a:solidFill>
                  </a:tcPr>
                </a:tc>
                <a:extLst>
                  <a:ext uri="{0D108BD9-81ED-4DB2-BD59-A6C34878D82A}">
                    <a16:rowId xmlns:a16="http://schemas.microsoft.com/office/drawing/2014/main" val="10000"/>
                  </a:ext>
                </a:extLst>
              </a:tr>
            </a:tbl>
          </a:graphicData>
        </a:graphic>
      </p:graphicFrame>
      <p:sp>
        <p:nvSpPr>
          <p:cNvPr id="9" name="TextBox 8"/>
          <p:cNvSpPr txBox="1"/>
          <p:nvPr/>
        </p:nvSpPr>
        <p:spPr>
          <a:xfrm>
            <a:off x="5868144" y="836711"/>
            <a:ext cx="2799032" cy="3878163"/>
          </a:xfrm>
          <a:prstGeom prst="rect">
            <a:avLst/>
          </a:prstGeom>
          <a:noFill/>
          <a:ln>
            <a:noFill/>
          </a:ln>
        </p:spPr>
        <p:txBody>
          <a:bodyPr wrap="square" lIns="72000" tIns="72000" rIns="72000" bIns="72000" numCol="1" spcCol="288000" rtlCol="0">
            <a:noAutofit/>
          </a:bodyPr>
          <a:lstStyle/>
          <a:p>
            <a:pPr>
              <a:lnSpc>
                <a:spcPct val="120000"/>
              </a:lnSpc>
              <a:spcAft>
                <a:spcPts val="300"/>
              </a:spcAft>
              <a:defRPr/>
            </a:pPr>
            <a:r>
              <a:rPr lang="en-US" sz="1200" b="1" dirty="0">
                <a:solidFill>
                  <a:schemeClr val="tx2"/>
                </a:solidFill>
                <a:cs typeface="Lato-Regular"/>
              </a:rPr>
              <a:t>Contact us</a:t>
            </a:r>
          </a:p>
          <a:p>
            <a:pPr>
              <a:lnSpc>
                <a:spcPct val="120000"/>
              </a:lnSpc>
              <a:spcBef>
                <a:spcPts val="600"/>
              </a:spcBef>
              <a:spcAft>
                <a:spcPts val="300"/>
              </a:spcAft>
              <a:defRPr/>
            </a:pPr>
            <a:r>
              <a:rPr lang="en-US" sz="1000" b="1" dirty="0">
                <a:solidFill>
                  <a:srgbClr val="FFFFFF"/>
                </a:solidFill>
                <a:cs typeface="Lato-Regular"/>
              </a:rPr>
              <a:t>North America</a:t>
            </a:r>
          </a:p>
          <a:p>
            <a:pPr>
              <a:defRPr/>
            </a:pPr>
            <a:r>
              <a:rPr lang="en-CA" sz="1000" dirty="0">
                <a:solidFill>
                  <a:srgbClr val="FFFFFF"/>
                </a:solidFill>
              </a:rPr>
              <a:t>535 Fifth Avenue</a:t>
            </a:r>
          </a:p>
          <a:p>
            <a:pPr>
              <a:defRPr/>
            </a:pPr>
            <a:r>
              <a:rPr lang="en-CA" sz="1000" dirty="0">
                <a:solidFill>
                  <a:srgbClr val="FFFFFF"/>
                </a:solidFill>
              </a:rPr>
              <a:t>4th Floor</a:t>
            </a:r>
          </a:p>
          <a:p>
            <a:pPr>
              <a:defRPr/>
            </a:pPr>
            <a:r>
              <a:rPr lang="en-CA" sz="1000" dirty="0">
                <a:solidFill>
                  <a:srgbClr val="FFFFFF"/>
                </a:solidFill>
              </a:rPr>
              <a:t>New York</a:t>
            </a:r>
          </a:p>
          <a:p>
            <a:pPr>
              <a:defRPr/>
            </a:pPr>
            <a:r>
              <a:rPr lang="en-CA" sz="1000" dirty="0">
                <a:solidFill>
                  <a:srgbClr val="FFFFFF"/>
                </a:solidFill>
              </a:rPr>
              <a:t>NY 10017</a:t>
            </a:r>
          </a:p>
          <a:p>
            <a:pPr>
              <a:defRPr/>
            </a:pPr>
            <a:endParaRPr lang="en-CA" sz="1000" dirty="0">
              <a:solidFill>
                <a:srgbClr val="FFFFFF"/>
              </a:solidFill>
            </a:endParaRPr>
          </a:p>
          <a:p>
            <a:pPr>
              <a:defRPr/>
            </a:pPr>
            <a:r>
              <a:rPr lang="en-CA" sz="1000" dirty="0">
                <a:solidFill>
                  <a:srgbClr val="FFFFFF"/>
                </a:solidFill>
              </a:rPr>
              <a:t>Paul Geraghty</a:t>
            </a:r>
          </a:p>
          <a:p>
            <a:pPr>
              <a:defRPr/>
            </a:pPr>
            <a:r>
              <a:rPr lang="en-CA" sz="1000" dirty="0">
                <a:solidFill>
                  <a:srgbClr val="FFFFFF"/>
                </a:solidFill>
                <a:hlinkClick r:id="rId2"/>
              </a:rPr>
              <a:t>pgeraghty@bpmworks.com</a:t>
            </a:r>
            <a:r>
              <a:rPr lang="en-CA" sz="1000" dirty="0">
                <a:solidFill>
                  <a:srgbClr val="FFFFFF"/>
                </a:solidFill>
              </a:rPr>
              <a:t> </a:t>
            </a:r>
          </a:p>
          <a:p>
            <a:pPr>
              <a:defRPr/>
            </a:pPr>
            <a:r>
              <a:rPr lang="en-US" sz="1000" dirty="0">
                <a:solidFill>
                  <a:srgbClr val="FFFFFF"/>
                </a:solidFill>
              </a:rPr>
              <a:t>Tel: +1 514 497-4336</a:t>
            </a:r>
          </a:p>
          <a:p>
            <a:pPr>
              <a:lnSpc>
                <a:spcPct val="120000"/>
              </a:lnSpc>
              <a:spcAft>
                <a:spcPts val="300"/>
              </a:spcAft>
              <a:defRPr/>
            </a:pPr>
            <a:endParaRPr lang="en-US" sz="1000" b="1" dirty="0">
              <a:solidFill>
                <a:schemeClr val="bg1"/>
              </a:solidFill>
              <a:cs typeface="Lato-Regular"/>
            </a:endParaRPr>
          </a:p>
          <a:p>
            <a:pPr>
              <a:lnSpc>
                <a:spcPct val="120000"/>
              </a:lnSpc>
              <a:spcAft>
                <a:spcPts val="300"/>
              </a:spcAft>
              <a:defRPr/>
            </a:pPr>
            <a:r>
              <a:rPr lang="en-US" sz="1000" b="1" dirty="0">
                <a:solidFill>
                  <a:schemeClr val="bg1"/>
                </a:solidFill>
                <a:cs typeface="Lato-Regular"/>
              </a:rPr>
              <a:t>Europe</a:t>
            </a:r>
          </a:p>
          <a:p>
            <a:pPr>
              <a:defRPr/>
            </a:pPr>
            <a:r>
              <a:rPr lang="en-CA" sz="1000" dirty="0">
                <a:solidFill>
                  <a:srgbClr val="FFFFFF"/>
                </a:solidFill>
              </a:rPr>
              <a:t>1st Floor, Holborn Gate</a:t>
            </a:r>
          </a:p>
          <a:p>
            <a:pPr>
              <a:defRPr/>
            </a:pPr>
            <a:r>
              <a:rPr lang="en-CA" sz="1000" dirty="0">
                <a:solidFill>
                  <a:srgbClr val="FFFFFF"/>
                </a:solidFill>
              </a:rPr>
              <a:t>330 High Holborn</a:t>
            </a:r>
          </a:p>
          <a:p>
            <a:pPr>
              <a:defRPr/>
            </a:pPr>
            <a:r>
              <a:rPr lang="en-CA" sz="1000" dirty="0">
                <a:solidFill>
                  <a:srgbClr val="FFFFFF"/>
                </a:solidFill>
              </a:rPr>
              <a:t>London WC1V 7QT</a:t>
            </a:r>
          </a:p>
          <a:p>
            <a:pPr>
              <a:defRPr/>
            </a:pPr>
            <a:endParaRPr lang="en-US" sz="1000" dirty="0">
              <a:solidFill>
                <a:srgbClr val="FFFFFF"/>
              </a:solidFill>
            </a:endParaRPr>
          </a:p>
          <a:p>
            <a:pPr>
              <a:defRPr/>
            </a:pPr>
            <a:r>
              <a:rPr lang="en-US" sz="1000" dirty="0">
                <a:solidFill>
                  <a:srgbClr val="FFFFFF"/>
                </a:solidFill>
              </a:rPr>
              <a:t>Robin Griffiths</a:t>
            </a:r>
          </a:p>
          <a:p>
            <a:pPr>
              <a:defRPr/>
            </a:pPr>
            <a:r>
              <a:rPr lang="en-US" sz="1000" dirty="0">
                <a:solidFill>
                  <a:srgbClr val="FFFFFF"/>
                </a:solidFill>
                <a:hlinkClick r:id="rId3"/>
              </a:rPr>
              <a:t>rgriffiths@bpmworks.com</a:t>
            </a:r>
            <a:endParaRPr lang="en-US" sz="1000" dirty="0">
              <a:solidFill>
                <a:srgbClr val="FFFFFF"/>
              </a:solidFill>
            </a:endParaRPr>
          </a:p>
          <a:p>
            <a:pPr>
              <a:defRPr/>
            </a:pPr>
            <a:r>
              <a:rPr lang="en-US" sz="1000" dirty="0">
                <a:solidFill>
                  <a:srgbClr val="FFFFFF"/>
                </a:solidFill>
              </a:rPr>
              <a:t>Tel: +44 7967 388-602</a:t>
            </a:r>
          </a:p>
          <a:p>
            <a:pPr>
              <a:spcBef>
                <a:spcPts val="600"/>
              </a:spcBef>
              <a:spcAft>
                <a:spcPts val="300"/>
              </a:spcAft>
              <a:defRPr/>
            </a:pPr>
            <a:r>
              <a:rPr lang="en-US" sz="1000" dirty="0">
                <a:solidFill>
                  <a:srgbClr val="FFFFFF"/>
                </a:solidFill>
                <a:hlinkClick r:id="rId4"/>
              </a:rPr>
              <a:t>www.bpmworks.com</a:t>
            </a:r>
            <a:r>
              <a:rPr lang="en-US" sz="1000" dirty="0">
                <a:solidFill>
                  <a:srgbClr val="FFFFFF"/>
                </a:solidFill>
              </a:rPr>
              <a:t>  </a:t>
            </a:r>
          </a:p>
          <a:p>
            <a:pPr>
              <a:spcAft>
                <a:spcPts val="300"/>
              </a:spcAft>
              <a:defRPr/>
            </a:pPr>
            <a:endParaRPr lang="en-US" sz="1000" dirty="0">
              <a:solidFill>
                <a:schemeClr val="dk1"/>
              </a:solidFill>
            </a:endParaRPr>
          </a:p>
        </p:txBody>
      </p:sp>
      <p:sp>
        <p:nvSpPr>
          <p:cNvPr id="6" name="TextBox 5"/>
          <p:cNvSpPr txBox="1"/>
          <p:nvPr/>
        </p:nvSpPr>
        <p:spPr>
          <a:xfrm>
            <a:off x="323528" y="3356992"/>
            <a:ext cx="2664296" cy="2736304"/>
          </a:xfrm>
          <a:prstGeom prst="rect">
            <a:avLst/>
          </a:prstGeom>
          <a:noFill/>
          <a:ln>
            <a:noFill/>
          </a:ln>
        </p:spPr>
        <p:txBody>
          <a:bodyPr wrap="square" lIns="72000" tIns="72000" rIns="72000" bIns="72000" numCol="1" spcCol="288000" rtlCol="0">
            <a:noAutofit/>
          </a:bodyPr>
          <a:lstStyle/>
          <a:p>
            <a:pPr defTabSz="914400">
              <a:lnSpc>
                <a:spcPct val="120000"/>
              </a:lnSpc>
              <a:spcAft>
                <a:spcPts val="300"/>
              </a:spcAft>
              <a:defRPr/>
            </a:pPr>
            <a:r>
              <a:rPr lang="en-US" sz="1200" b="1" dirty="0">
                <a:solidFill>
                  <a:schemeClr val="tx2"/>
                </a:solidFill>
                <a:cs typeface="Lato-Regular"/>
              </a:rPr>
              <a:t>BPM Messaging Workbench™</a:t>
            </a:r>
          </a:p>
          <a:p>
            <a:pPr marL="171450" indent="-171450">
              <a:lnSpc>
                <a:spcPct val="104000"/>
              </a:lnSpc>
              <a:spcAft>
                <a:spcPts val="300"/>
              </a:spcAft>
              <a:buFont typeface="Arial" panose="020B0604020202020204" pitchFamily="34" charset="0"/>
              <a:buChar char="•"/>
              <a:defRPr/>
            </a:pPr>
            <a:r>
              <a:rPr lang="en-US" sz="1000" dirty="0">
                <a:solidFill>
                  <a:schemeClr val="bg1"/>
                </a:solidFill>
                <a:cs typeface="Lato-Regular"/>
              </a:rPr>
              <a:t>The BPM Messaging Workbench™ is a highly flexible and customizable, cloud platform for capturing persona and other customer information. The solution includes comprehensive tools for developing customer-centric propositions and messaging.</a:t>
            </a:r>
          </a:p>
          <a:p>
            <a:pPr marL="171450" indent="-171450">
              <a:lnSpc>
                <a:spcPct val="104000"/>
              </a:lnSpc>
              <a:spcAft>
                <a:spcPts val="300"/>
              </a:spcAft>
              <a:buFont typeface="Arial" panose="020B0604020202020204" pitchFamily="34" charset="0"/>
              <a:buChar char="•"/>
              <a:defRPr/>
            </a:pPr>
            <a:r>
              <a:rPr lang="en-US" sz="1000" dirty="0">
                <a:solidFill>
                  <a:schemeClr val="bg1"/>
                </a:solidFill>
                <a:cs typeface="Lato-Regular"/>
              </a:rPr>
              <a:t>The Workbench has been used by BPM to support 100+ persona and messaging projects over the last 15 years. We were the first company in the world to develop a cloud platform for capturing customer insights, and developing propositions.</a:t>
            </a:r>
          </a:p>
          <a:p>
            <a:pPr>
              <a:lnSpc>
                <a:spcPct val="104000"/>
              </a:lnSpc>
              <a:spcAft>
                <a:spcPts val="300"/>
              </a:spcAft>
              <a:defRPr/>
            </a:pPr>
            <a:r>
              <a:rPr lang="en-US" sz="1000" dirty="0">
                <a:solidFill>
                  <a:schemeClr val="bg1"/>
                </a:solidFill>
                <a:cs typeface="Lato-Regular"/>
              </a:rPr>
              <a:t>Visit: </a:t>
            </a:r>
            <a:r>
              <a:rPr lang="en-US" sz="1000" dirty="0">
                <a:cs typeface="Lato-Regular"/>
                <a:hlinkClick r:id="rId5"/>
              </a:rPr>
              <a:t>www.messagingworkbench.com</a:t>
            </a:r>
            <a:r>
              <a:rPr lang="en-US" sz="1000" dirty="0">
                <a:cs typeface="Lato-Regular"/>
              </a:rPr>
              <a:t> </a:t>
            </a:r>
          </a:p>
        </p:txBody>
      </p:sp>
      <p:pic>
        <p:nvPicPr>
          <p:cNvPr id="3" name="Picture 2" descr="comp_2_female.jpg.jpe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23529" y="836712"/>
            <a:ext cx="2664296" cy="2449465"/>
          </a:xfrm>
          <a:prstGeom prst="rect">
            <a:avLst/>
          </a:prstGeom>
        </p:spPr>
      </p:pic>
      <p:sp>
        <p:nvSpPr>
          <p:cNvPr id="10" name="TextBox 9"/>
          <p:cNvSpPr txBox="1"/>
          <p:nvPr/>
        </p:nvSpPr>
        <p:spPr>
          <a:xfrm>
            <a:off x="3047496" y="835994"/>
            <a:ext cx="2774928" cy="5257302"/>
          </a:xfrm>
          <a:prstGeom prst="rect">
            <a:avLst/>
          </a:prstGeom>
          <a:noFill/>
          <a:ln>
            <a:noFill/>
          </a:ln>
        </p:spPr>
        <p:txBody>
          <a:bodyPr wrap="square" lIns="72000" tIns="72000" rIns="72000" bIns="72000" numCol="1" spcCol="288000" rtlCol="0">
            <a:noAutofit/>
          </a:bodyPr>
          <a:lstStyle/>
          <a:p>
            <a:pPr defTabSz="914400">
              <a:lnSpc>
                <a:spcPct val="120000"/>
              </a:lnSpc>
              <a:spcAft>
                <a:spcPts val="300"/>
              </a:spcAft>
              <a:defRPr/>
            </a:pPr>
            <a:r>
              <a:rPr lang="en-US" sz="1200" b="1" dirty="0">
                <a:solidFill>
                  <a:schemeClr val="tx2"/>
                </a:solidFill>
                <a:cs typeface="Lato-Regular"/>
              </a:rPr>
              <a:t>BPM Works</a:t>
            </a:r>
          </a:p>
          <a:p>
            <a:pPr marL="171450" indent="-171450">
              <a:lnSpc>
                <a:spcPct val="104000"/>
              </a:lnSpc>
              <a:spcAft>
                <a:spcPts val="300"/>
              </a:spcAft>
              <a:buFont typeface="Arial" panose="020B0604020202020204" pitchFamily="34" charset="0"/>
              <a:buChar char="•"/>
              <a:defRPr/>
            </a:pPr>
            <a:r>
              <a:rPr lang="en-CA" sz="1000" dirty="0">
                <a:solidFill>
                  <a:srgbClr val="FFFFFF"/>
                </a:solidFill>
                <a:cs typeface="Lato-Regular"/>
              </a:rPr>
              <a:t>BPM provides a methodology, expert services and specialist toolset for capturing customer insights and developing go-to-market messaging for B2B propositions.</a:t>
            </a:r>
          </a:p>
          <a:p>
            <a:pPr marL="171450" indent="-171450">
              <a:lnSpc>
                <a:spcPct val="104000"/>
              </a:lnSpc>
              <a:spcAft>
                <a:spcPts val="300"/>
              </a:spcAft>
              <a:buFont typeface="Arial" panose="020B0604020202020204" pitchFamily="34" charset="0"/>
              <a:buChar char="•"/>
              <a:defRPr/>
            </a:pPr>
            <a:r>
              <a:rPr lang="en-CA" sz="1000" dirty="0">
                <a:solidFill>
                  <a:srgbClr val="FFFFFF"/>
                </a:solidFill>
                <a:cs typeface="Lato-Regular"/>
              </a:rPr>
              <a:t>Our Workbench software enables us to gather output from the right people across the organization, quickly and efficiently using virtual workshops.</a:t>
            </a:r>
          </a:p>
          <a:p>
            <a:pPr marL="171450" indent="-171450">
              <a:lnSpc>
                <a:spcPct val="104000"/>
              </a:lnSpc>
              <a:spcAft>
                <a:spcPts val="300"/>
              </a:spcAft>
              <a:buFont typeface="Arial" panose="020B0604020202020204" pitchFamily="34" charset="0"/>
              <a:buChar char="•"/>
              <a:defRPr/>
            </a:pPr>
            <a:r>
              <a:rPr lang="en-CA" sz="1000" dirty="0">
                <a:solidFill>
                  <a:srgbClr val="FFFFFF"/>
                </a:solidFill>
                <a:cs typeface="Lato-Regular"/>
              </a:rPr>
              <a:t>We also create interactive sales playbooks, microlearning and other tools for sales enablement.</a:t>
            </a:r>
            <a:r>
              <a:rPr lang="en-US" sz="1000" dirty="0">
                <a:solidFill>
                  <a:srgbClr val="FFFFFF"/>
                </a:solidFill>
                <a:cs typeface="Lato-Regular"/>
              </a:rPr>
              <a:t>.</a:t>
            </a:r>
          </a:p>
          <a:p>
            <a:pPr>
              <a:lnSpc>
                <a:spcPct val="104000"/>
              </a:lnSpc>
              <a:spcAft>
                <a:spcPts val="300"/>
              </a:spcAft>
              <a:defRPr/>
            </a:pPr>
            <a:endParaRPr lang="en-US" sz="1000" dirty="0">
              <a:solidFill>
                <a:srgbClr val="FFFFFF"/>
              </a:solidFill>
              <a:cs typeface="Lato-Regular"/>
            </a:endParaRPr>
          </a:p>
          <a:p>
            <a:pPr>
              <a:lnSpc>
                <a:spcPct val="120000"/>
              </a:lnSpc>
              <a:spcAft>
                <a:spcPts val="300"/>
              </a:spcAft>
              <a:defRPr/>
            </a:pPr>
            <a:r>
              <a:rPr lang="en-US" sz="800" b="1" dirty="0">
                <a:solidFill>
                  <a:srgbClr val="FFFFFF"/>
                </a:solidFill>
                <a:cs typeface="Lato-Regular"/>
              </a:rPr>
              <a:t>Copyright</a:t>
            </a:r>
          </a:p>
          <a:p>
            <a:pPr>
              <a:lnSpc>
                <a:spcPct val="120000"/>
              </a:lnSpc>
              <a:spcAft>
                <a:spcPts val="300"/>
              </a:spcAft>
              <a:defRPr/>
            </a:pPr>
            <a:r>
              <a:rPr lang="en-US" sz="800" dirty="0">
                <a:solidFill>
                  <a:srgbClr val="FFFFFF"/>
                </a:solidFill>
                <a:cs typeface="Lato-Regular"/>
              </a:rPr>
              <a:t>The copyright for all material contained is the sole property of BPM Works Limited. Royalty free use may be made of the material for internal use within your organization. The material may not be used in the creation of deliverables for sale to others. </a:t>
            </a:r>
          </a:p>
          <a:p>
            <a:pPr>
              <a:lnSpc>
                <a:spcPct val="120000"/>
              </a:lnSpc>
              <a:spcAft>
                <a:spcPts val="300"/>
              </a:spcAft>
              <a:defRPr/>
            </a:pPr>
            <a:r>
              <a:rPr lang="en-US" sz="800" b="1" dirty="0">
                <a:solidFill>
                  <a:srgbClr val="FFFFFF"/>
                </a:solidFill>
                <a:cs typeface="Lato-Regular"/>
              </a:rPr>
              <a:t>© BPM Works Limited 2021</a:t>
            </a:r>
          </a:p>
        </p:txBody>
      </p:sp>
    </p:spTree>
    <p:extLst>
      <p:ext uri="{BB962C8B-B14F-4D97-AF65-F5344CB8AC3E}">
        <p14:creationId xmlns:p14="http://schemas.microsoft.com/office/powerpoint/2010/main" val="3655977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314645" y="1258611"/>
            <a:ext cx="4130425" cy="2133917"/>
          </a:xfrm>
          <a:prstGeom prst="roundRect">
            <a:avLst/>
          </a:prstGeom>
          <a:solidFill>
            <a:srgbClr val="FFFF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040040189"/>
              </p:ext>
            </p:extLst>
          </p:nvPr>
        </p:nvGraphicFramePr>
        <p:xfrm>
          <a:off x="323528" y="229158"/>
          <a:ext cx="8352928" cy="552335"/>
        </p:xfrm>
        <a:graphic>
          <a:graphicData uri="http://schemas.openxmlformats.org/drawingml/2006/table">
            <a:tbl>
              <a:tblPr firstRow="1" firstCol="1" bandRow="1"/>
              <a:tblGrid>
                <a:gridCol w="7125512">
                  <a:extLst>
                    <a:ext uri="{9D8B030D-6E8A-4147-A177-3AD203B41FA5}">
                      <a16:colId xmlns:a16="http://schemas.microsoft.com/office/drawing/2014/main" val="20000"/>
                    </a:ext>
                  </a:extLst>
                </a:gridCol>
                <a:gridCol w="1227416">
                  <a:extLst>
                    <a:ext uri="{9D8B030D-6E8A-4147-A177-3AD203B41FA5}">
                      <a16:colId xmlns:a16="http://schemas.microsoft.com/office/drawing/2014/main" val="20001"/>
                    </a:ext>
                  </a:extLst>
                </a:gridCol>
              </a:tblGrid>
              <a:tr h="552335">
                <a:tc>
                  <a:txBody>
                    <a:bodyPr/>
                    <a:lstStyle/>
                    <a:p>
                      <a:pPr>
                        <a:lnSpc>
                          <a:spcPct val="115000"/>
                        </a:lnSpc>
                        <a:spcBef>
                          <a:spcPts val="600"/>
                        </a:spcBef>
                        <a:spcAft>
                          <a:spcPts val="0"/>
                        </a:spcAft>
                      </a:pPr>
                      <a:r>
                        <a:rPr lang="en-US" sz="1600" b="1" dirty="0">
                          <a:solidFill>
                            <a:srgbClr val="FFFFFF"/>
                          </a:solidFill>
                          <a:effectLst/>
                          <a:latin typeface="Calibri"/>
                          <a:ea typeface="Calibri"/>
                          <a:cs typeface="Times New Roman"/>
                        </a:rPr>
                        <a:t>Sales - 1 Page Overview </a:t>
                      </a:r>
                      <a:endParaRPr lang="en-CA" sz="1600" b="1" dirty="0">
                        <a:effectLst/>
                        <a:latin typeface="Calibri"/>
                        <a:ea typeface="Calibri"/>
                        <a:cs typeface="Times New Roman"/>
                      </a:endParaRPr>
                    </a:p>
                    <a:p>
                      <a:pPr>
                        <a:lnSpc>
                          <a:spcPct val="115000"/>
                        </a:lnSpc>
                        <a:spcAft>
                          <a:spcPts val="1200"/>
                        </a:spcAft>
                      </a:pPr>
                      <a:r>
                        <a:rPr lang="en-CA" sz="1100" dirty="0">
                          <a:solidFill>
                            <a:srgbClr val="FFFFFF"/>
                          </a:solidFill>
                          <a:effectLst/>
                          <a:latin typeface="+mn-lt"/>
                          <a:ea typeface="Calibri"/>
                          <a:cs typeface="Times New Roman"/>
                        </a:rPr>
                        <a:t>[Industry</a:t>
                      </a:r>
                      <a:r>
                        <a:rPr lang="en-CA" sz="1100" baseline="0" dirty="0">
                          <a:solidFill>
                            <a:srgbClr val="FFFFFF"/>
                          </a:solidFill>
                          <a:effectLst/>
                          <a:latin typeface="+mn-lt"/>
                          <a:ea typeface="Calibri"/>
                          <a:cs typeface="Times New Roman"/>
                        </a:rPr>
                        <a:t> Segment]</a:t>
                      </a:r>
                      <a:r>
                        <a:rPr lang="en-CA" sz="1100" dirty="0">
                          <a:solidFill>
                            <a:srgbClr val="FFFFFF"/>
                          </a:solidFill>
                          <a:effectLst/>
                          <a:latin typeface="+mn-lt"/>
                          <a:ea typeface="Calibri"/>
                          <a:cs typeface="Times New Roman"/>
                        </a:rPr>
                        <a:t> </a:t>
                      </a:r>
                    </a:p>
                  </a:txBody>
                  <a:tcPr marL="52424" marR="52424" marT="0" marB="0">
                    <a:lnL>
                      <a:noFill/>
                    </a:lnL>
                    <a:lnR>
                      <a:noFill/>
                    </a:lnR>
                    <a:lnT>
                      <a:noFill/>
                    </a:lnT>
                    <a:lnB>
                      <a:noFill/>
                    </a:lnB>
                    <a:solidFill>
                      <a:schemeClr val="tx2"/>
                    </a:solidFill>
                  </a:tcPr>
                </a:tc>
                <a:tc>
                  <a:txBody>
                    <a:bodyPr/>
                    <a:lstStyle/>
                    <a:p>
                      <a:pPr algn="r">
                        <a:lnSpc>
                          <a:spcPct val="115000"/>
                        </a:lnSpc>
                        <a:spcAft>
                          <a:spcPts val="0"/>
                        </a:spcAft>
                      </a:pPr>
                      <a:r>
                        <a:rPr lang="en-GB" sz="1000" b="1" dirty="0">
                          <a:solidFill>
                            <a:srgbClr val="FFFFFF"/>
                          </a:solidFill>
                          <a:effectLst/>
                          <a:latin typeface="Calibri"/>
                          <a:ea typeface="Calibri"/>
                          <a:cs typeface="Times New Roman"/>
                        </a:rPr>
                        <a:t>SALES USE ONLY</a:t>
                      </a:r>
                      <a:endParaRPr lang="en-CA" sz="1200" b="1" dirty="0">
                        <a:effectLst/>
                        <a:latin typeface="Calibri"/>
                        <a:ea typeface="Calibri"/>
                        <a:cs typeface="Times New Roman"/>
                      </a:endParaRPr>
                    </a:p>
                  </a:txBody>
                  <a:tcPr marL="52424" marR="52424" marT="0" marB="0">
                    <a:lnL>
                      <a:noFill/>
                    </a:lnL>
                    <a:lnR>
                      <a:noFill/>
                    </a:lnR>
                    <a:lnT>
                      <a:noFill/>
                    </a:lnT>
                    <a:lnB>
                      <a:noFill/>
                    </a:lnB>
                    <a:solidFill>
                      <a:schemeClr val="tx2"/>
                    </a:solidFill>
                  </a:tcPr>
                </a:tc>
                <a:extLst>
                  <a:ext uri="{0D108BD9-81ED-4DB2-BD59-A6C34878D82A}">
                    <a16:rowId xmlns:a16="http://schemas.microsoft.com/office/drawing/2014/main" val="10000"/>
                  </a:ext>
                </a:extLst>
              </a:tr>
            </a:tbl>
          </a:graphicData>
        </a:graphic>
      </p:graphicFrame>
      <p:sp>
        <p:nvSpPr>
          <p:cNvPr id="14" name="Title 4">
            <a:extLst>
              <a:ext uri="{FF2B5EF4-FFF2-40B4-BE49-F238E27FC236}">
                <a16:creationId xmlns:a16="http://schemas.microsoft.com/office/drawing/2014/main" id="{F576EEF4-6884-41F7-B122-0D4F2A3CC13F}"/>
              </a:ext>
            </a:extLst>
          </p:cNvPr>
          <p:cNvSpPr txBox="1">
            <a:spLocks/>
          </p:cNvSpPr>
          <p:nvPr/>
        </p:nvSpPr>
        <p:spPr bwMode="auto">
          <a:xfrm>
            <a:off x="1730053" y="1407944"/>
            <a:ext cx="2428976" cy="28803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defTabSz="1306513" rtl="0" fontAlgn="base">
              <a:lnSpc>
                <a:spcPct val="90000"/>
              </a:lnSpc>
              <a:spcBef>
                <a:spcPct val="0"/>
              </a:spcBef>
              <a:spcAft>
                <a:spcPct val="0"/>
              </a:spcAft>
              <a:defRPr sz="4000" b="0" i="0" cap="none">
                <a:solidFill>
                  <a:schemeClr val="accent2"/>
                </a:solidFill>
                <a:latin typeface="Helvetica Neue" panose="02000503000000020004" pitchFamily="2" charset="0"/>
                <a:ea typeface="Helvetica Neue" panose="02000503000000020004" pitchFamily="2" charset="0"/>
                <a:cs typeface="Helvetica Neue" panose="02000503000000020004" pitchFamily="2" charset="0"/>
              </a:defRPr>
            </a:lvl1pPr>
            <a:lvl2pPr algn="l" defTabSz="1306513" rtl="0" fontAlgn="base">
              <a:lnSpc>
                <a:spcPct val="90000"/>
              </a:lnSpc>
              <a:spcBef>
                <a:spcPct val="0"/>
              </a:spcBef>
              <a:spcAft>
                <a:spcPct val="0"/>
              </a:spcAft>
              <a:defRPr sz="4000">
                <a:solidFill>
                  <a:schemeClr val="tx2"/>
                </a:solidFill>
                <a:latin typeface="Arial" charset="0"/>
                <a:ea typeface="MS PGothic"/>
                <a:cs typeface="MS PGothic"/>
              </a:defRPr>
            </a:lvl2pPr>
            <a:lvl3pPr algn="l" defTabSz="1306513" rtl="0" fontAlgn="base">
              <a:lnSpc>
                <a:spcPct val="90000"/>
              </a:lnSpc>
              <a:spcBef>
                <a:spcPct val="0"/>
              </a:spcBef>
              <a:spcAft>
                <a:spcPct val="0"/>
              </a:spcAft>
              <a:defRPr sz="4000">
                <a:solidFill>
                  <a:schemeClr val="tx2"/>
                </a:solidFill>
                <a:latin typeface="Arial" charset="0"/>
                <a:ea typeface="MS PGothic"/>
                <a:cs typeface="MS PGothic"/>
              </a:defRPr>
            </a:lvl3pPr>
            <a:lvl4pPr algn="l" defTabSz="1306513" rtl="0" fontAlgn="base">
              <a:lnSpc>
                <a:spcPct val="90000"/>
              </a:lnSpc>
              <a:spcBef>
                <a:spcPct val="0"/>
              </a:spcBef>
              <a:spcAft>
                <a:spcPct val="0"/>
              </a:spcAft>
              <a:defRPr sz="4000">
                <a:solidFill>
                  <a:schemeClr val="tx2"/>
                </a:solidFill>
                <a:latin typeface="Arial" charset="0"/>
                <a:ea typeface="MS PGothic"/>
                <a:cs typeface="MS PGothic"/>
              </a:defRPr>
            </a:lvl4pPr>
            <a:lvl5pPr algn="l" defTabSz="1306513" rtl="0" fontAlgn="base">
              <a:lnSpc>
                <a:spcPct val="90000"/>
              </a:lnSpc>
              <a:spcBef>
                <a:spcPct val="0"/>
              </a:spcBef>
              <a:spcAft>
                <a:spcPct val="0"/>
              </a:spcAft>
              <a:defRPr sz="4000">
                <a:solidFill>
                  <a:schemeClr val="tx2"/>
                </a:solidFill>
                <a:latin typeface="Arial" charset="0"/>
                <a:ea typeface="MS PGothic"/>
                <a:cs typeface="MS PGothic"/>
              </a:defRPr>
            </a:lvl5pPr>
            <a:lvl6pPr marL="457200" algn="l" defTabSz="1306513" rtl="0" eaLnBrk="1" fontAlgn="base" hangingPunct="1">
              <a:lnSpc>
                <a:spcPct val="90000"/>
              </a:lnSpc>
              <a:spcBef>
                <a:spcPct val="0"/>
              </a:spcBef>
              <a:spcAft>
                <a:spcPct val="0"/>
              </a:spcAft>
              <a:defRPr sz="4000">
                <a:solidFill>
                  <a:schemeClr val="tx2"/>
                </a:solidFill>
                <a:latin typeface="Arial" charset="0"/>
              </a:defRPr>
            </a:lvl6pPr>
            <a:lvl7pPr marL="914400" algn="l" defTabSz="1306513" rtl="0" eaLnBrk="1" fontAlgn="base" hangingPunct="1">
              <a:lnSpc>
                <a:spcPct val="90000"/>
              </a:lnSpc>
              <a:spcBef>
                <a:spcPct val="0"/>
              </a:spcBef>
              <a:spcAft>
                <a:spcPct val="0"/>
              </a:spcAft>
              <a:defRPr sz="4000">
                <a:solidFill>
                  <a:schemeClr val="tx2"/>
                </a:solidFill>
                <a:latin typeface="Arial" charset="0"/>
              </a:defRPr>
            </a:lvl7pPr>
            <a:lvl8pPr marL="1371600" algn="l" defTabSz="1306513" rtl="0" eaLnBrk="1" fontAlgn="base" hangingPunct="1">
              <a:lnSpc>
                <a:spcPct val="90000"/>
              </a:lnSpc>
              <a:spcBef>
                <a:spcPct val="0"/>
              </a:spcBef>
              <a:spcAft>
                <a:spcPct val="0"/>
              </a:spcAft>
              <a:defRPr sz="4000">
                <a:solidFill>
                  <a:schemeClr val="tx2"/>
                </a:solidFill>
                <a:latin typeface="Arial" charset="0"/>
              </a:defRPr>
            </a:lvl8pPr>
            <a:lvl9pPr marL="1828800" algn="l" defTabSz="1306513" rtl="0" eaLnBrk="1" fontAlgn="base" hangingPunct="1">
              <a:lnSpc>
                <a:spcPct val="90000"/>
              </a:lnSpc>
              <a:spcBef>
                <a:spcPct val="0"/>
              </a:spcBef>
              <a:spcAft>
                <a:spcPct val="0"/>
              </a:spcAft>
              <a:defRPr sz="4000">
                <a:solidFill>
                  <a:schemeClr val="tx2"/>
                </a:solidFill>
                <a:latin typeface="Arial" charset="0"/>
              </a:defRPr>
            </a:lvl9pPr>
          </a:lstStyle>
          <a:p>
            <a:pPr marL="0" marR="0" lvl="0" indent="0" algn="l" defTabSz="1306513" rtl="0" eaLnBrk="1" fontAlgn="base" latinLnBrk="0" hangingPunct="1">
              <a:lnSpc>
                <a:spcPct val="90000"/>
              </a:lnSpc>
              <a:spcBef>
                <a:spcPct val="0"/>
              </a:spcBef>
              <a:spcAft>
                <a:spcPct val="0"/>
              </a:spcAft>
              <a:buClrTx/>
              <a:buSzTx/>
              <a:buFontTx/>
              <a:buNone/>
              <a:tabLst/>
              <a:defRPr/>
            </a:pPr>
            <a:r>
              <a:rPr kumimoji="0" lang="en-US" sz="1400" b="0" i="0" u="none" strike="noStrike" kern="0" cap="none" spc="0" normalizeH="0" baseline="0" noProof="0" dirty="0">
                <a:ln>
                  <a:noFill/>
                </a:ln>
                <a:solidFill>
                  <a:schemeClr val="accent1"/>
                </a:solidFill>
                <a:effectLst/>
                <a:uLnTx/>
                <a:uFillTx/>
                <a:latin typeface="Helvetica Neue" panose="02000503000000020004" pitchFamily="2" charset="0"/>
              </a:rPr>
              <a:t>[e.g. Head of Function]</a:t>
            </a:r>
          </a:p>
        </p:txBody>
      </p:sp>
      <p:sp>
        <p:nvSpPr>
          <p:cNvPr id="8" name="Content Placeholder 5">
            <a:extLst>
              <a:ext uri="{FF2B5EF4-FFF2-40B4-BE49-F238E27FC236}">
                <a16:creationId xmlns:a16="http://schemas.microsoft.com/office/drawing/2014/main" id="{B0E796E7-BF41-4F1B-B87E-78C56CEF6758}"/>
              </a:ext>
            </a:extLst>
          </p:cNvPr>
          <p:cNvSpPr txBox="1">
            <a:spLocks/>
          </p:cNvSpPr>
          <p:nvPr/>
        </p:nvSpPr>
        <p:spPr bwMode="auto">
          <a:xfrm>
            <a:off x="1730053" y="1825510"/>
            <a:ext cx="2417534" cy="1395390"/>
          </a:xfrm>
          <a:prstGeom prst="rect">
            <a:avLst/>
          </a:prstGeom>
          <a:noFill/>
          <a:ln w="9525">
            <a:noFill/>
            <a:miter lim="800000"/>
            <a:headEnd/>
            <a:tailEnd/>
          </a:ln>
        </p:spPr>
        <p:txBody>
          <a:bodyPr vert="horz" wrap="square" lIns="0" tIns="0" rIns="261244" bIns="0" numCol="1" anchor="t" anchorCtr="0" compatLnSpc="1">
            <a:prstTxWarp prst="textNoShape">
              <a:avLst/>
            </a:prstTxWarp>
          </a:bodyPr>
          <a:lstStyle>
            <a:lvl1pPr marL="327025" indent="-327025" algn="l" defTabSz="1306513" rtl="0" fontAlgn="base">
              <a:spcBef>
                <a:spcPct val="50000"/>
              </a:spcBef>
              <a:spcAft>
                <a:spcPct val="0"/>
              </a:spcAft>
              <a:buClr>
                <a:schemeClr val="accent1"/>
              </a:buClr>
              <a:buChar char="•"/>
              <a:defRPr sz="2800" b="0" i="0" baseline="0">
                <a:solidFill>
                  <a:schemeClr val="tx1"/>
                </a:solidFill>
                <a:latin typeface="Helvetica Neue Light" panose="02000403000000020004" pitchFamily="2" charset="0"/>
                <a:ea typeface="Helvetica Neue Light" panose="02000403000000020004" pitchFamily="2" charset="0"/>
                <a:cs typeface="Helvetica Neue" panose="02000503000000020004" pitchFamily="2" charset="0"/>
              </a:defRPr>
            </a:lvl1pPr>
            <a:lvl2pPr marL="898525" indent="-407988" algn="l" defTabSz="1306513" rtl="0" fontAlgn="base">
              <a:spcBef>
                <a:spcPct val="30000"/>
              </a:spcBef>
              <a:spcAft>
                <a:spcPct val="0"/>
              </a:spcAft>
              <a:buClr>
                <a:schemeClr val="accent1"/>
              </a:buClr>
              <a:buFont typeface="Arial" charset="0"/>
              <a:buChar char="–"/>
              <a:defRPr sz="2400" b="0" i="0">
                <a:solidFill>
                  <a:schemeClr val="tx1"/>
                </a:solidFill>
                <a:latin typeface="Helvetica Neue Light" panose="02000403000000020004" pitchFamily="2" charset="0"/>
                <a:ea typeface="Helvetica Neue Light" panose="02000403000000020004" pitchFamily="2" charset="0"/>
                <a:cs typeface="Helvetica Neue" panose="02000503000000020004" pitchFamily="2" charset="0"/>
              </a:defRPr>
            </a:lvl2pPr>
            <a:lvl3pPr marL="1306513" indent="-244475" algn="l" defTabSz="1306513" rtl="0" fontAlgn="base">
              <a:spcBef>
                <a:spcPct val="25000"/>
              </a:spcBef>
              <a:spcAft>
                <a:spcPct val="0"/>
              </a:spcAft>
              <a:buClr>
                <a:schemeClr val="accent1"/>
              </a:buClr>
              <a:buChar char="•"/>
              <a:defRPr sz="2000" b="0" i="0">
                <a:solidFill>
                  <a:schemeClr val="tx1"/>
                </a:solidFill>
                <a:latin typeface="Helvetica Neue Light" panose="02000403000000020004" pitchFamily="2" charset="0"/>
                <a:ea typeface="Helvetica Neue Light" panose="02000403000000020004" pitchFamily="2" charset="0"/>
                <a:cs typeface="Helvetica Neue" panose="02000503000000020004" pitchFamily="2" charset="0"/>
              </a:defRPr>
            </a:lvl3pPr>
            <a:lvl4pPr marL="1795463" indent="-325438" algn="l" defTabSz="1306513" rtl="0" fontAlgn="base">
              <a:spcBef>
                <a:spcPct val="20000"/>
              </a:spcBef>
              <a:spcAft>
                <a:spcPct val="0"/>
              </a:spcAft>
              <a:buClr>
                <a:schemeClr val="accent1"/>
              </a:buClr>
              <a:buFont typeface="Arial" charset="0"/>
              <a:buChar char="–"/>
              <a:defRPr sz="1800" b="0" i="0">
                <a:solidFill>
                  <a:schemeClr val="tx1"/>
                </a:solidFill>
                <a:latin typeface="Helvetica Neue Light" panose="02000403000000020004" pitchFamily="2" charset="0"/>
                <a:ea typeface="Helvetica Neue Light" panose="02000403000000020004" pitchFamily="2" charset="0"/>
                <a:cs typeface="Helvetica Neue" panose="02000503000000020004" pitchFamily="2" charset="0"/>
              </a:defRPr>
            </a:lvl4pPr>
            <a:lvl5pPr marL="2122488" indent="-163513" algn="l" defTabSz="1306513" rtl="0" fontAlgn="base">
              <a:spcBef>
                <a:spcPct val="20000"/>
              </a:spcBef>
              <a:spcAft>
                <a:spcPct val="0"/>
              </a:spcAft>
              <a:buClr>
                <a:schemeClr val="accent1"/>
              </a:buClr>
              <a:buChar char="•"/>
              <a:defRPr sz="1800" b="0" i="0">
                <a:solidFill>
                  <a:schemeClr val="tx1"/>
                </a:solidFill>
                <a:latin typeface="Helvetica Neue Light" panose="02000403000000020004" pitchFamily="2" charset="0"/>
                <a:ea typeface="Helvetica Neue Light" panose="02000403000000020004" pitchFamily="2" charset="0"/>
                <a:cs typeface="Helvetica Neue" panose="02000503000000020004" pitchFamily="2" charset="0"/>
              </a:defRPr>
            </a:lvl5pPr>
            <a:lvl6pPr marL="2579688" indent="-163513" algn="l" defTabSz="1306513" rtl="0" eaLnBrk="1" fontAlgn="base" hangingPunct="1">
              <a:spcBef>
                <a:spcPct val="20000"/>
              </a:spcBef>
              <a:spcAft>
                <a:spcPct val="0"/>
              </a:spcAft>
              <a:buClr>
                <a:schemeClr val="tx2"/>
              </a:buClr>
              <a:buChar char="•"/>
              <a:defRPr sz="1800">
                <a:solidFill>
                  <a:schemeClr val="tx1"/>
                </a:solidFill>
                <a:latin typeface="+mn-lt"/>
                <a:ea typeface="ＭＳ Ｐゴシック" charset="-128"/>
              </a:defRPr>
            </a:lvl6pPr>
            <a:lvl7pPr marL="3036888" indent="-163513" algn="l" defTabSz="1306513" rtl="0" eaLnBrk="1" fontAlgn="base" hangingPunct="1">
              <a:spcBef>
                <a:spcPct val="20000"/>
              </a:spcBef>
              <a:spcAft>
                <a:spcPct val="0"/>
              </a:spcAft>
              <a:buClr>
                <a:schemeClr val="tx2"/>
              </a:buClr>
              <a:buChar char="•"/>
              <a:defRPr sz="1800">
                <a:solidFill>
                  <a:schemeClr val="tx1"/>
                </a:solidFill>
                <a:latin typeface="+mn-lt"/>
                <a:ea typeface="ＭＳ Ｐゴシック" charset="-128"/>
              </a:defRPr>
            </a:lvl7pPr>
            <a:lvl8pPr marL="3494088" indent="-163513" algn="l" defTabSz="1306513" rtl="0" eaLnBrk="1" fontAlgn="base" hangingPunct="1">
              <a:spcBef>
                <a:spcPct val="20000"/>
              </a:spcBef>
              <a:spcAft>
                <a:spcPct val="0"/>
              </a:spcAft>
              <a:buClr>
                <a:schemeClr val="tx2"/>
              </a:buClr>
              <a:buChar char="•"/>
              <a:defRPr sz="1800">
                <a:solidFill>
                  <a:schemeClr val="tx1"/>
                </a:solidFill>
                <a:latin typeface="+mn-lt"/>
                <a:ea typeface="ＭＳ Ｐゴシック" charset="-128"/>
              </a:defRPr>
            </a:lvl8pPr>
            <a:lvl9pPr marL="3951288" indent="-163513" algn="l" defTabSz="1306513" rtl="0" eaLnBrk="1" fontAlgn="base" hangingPunct="1">
              <a:spcBef>
                <a:spcPct val="20000"/>
              </a:spcBef>
              <a:spcAft>
                <a:spcPct val="0"/>
              </a:spcAft>
              <a:buClr>
                <a:schemeClr val="tx2"/>
              </a:buClr>
              <a:buChar char="•"/>
              <a:defRPr sz="1800">
                <a:solidFill>
                  <a:schemeClr val="tx1"/>
                </a:solidFill>
                <a:latin typeface="+mn-lt"/>
                <a:ea typeface="ＭＳ Ｐゴシック" charset="-128"/>
              </a:defRPr>
            </a:lvl9pPr>
          </a:lstStyle>
          <a:p>
            <a:pPr marL="0" marR="0" lvl="0" indent="0" algn="l" defTabSz="1306513" rtl="0" eaLnBrk="1" fontAlgn="base" latinLnBrk="0" hangingPunct="1">
              <a:lnSpc>
                <a:spcPct val="100000"/>
              </a:lnSpc>
              <a:spcBef>
                <a:spcPct val="50000"/>
              </a:spcBef>
              <a:spcAft>
                <a:spcPct val="0"/>
              </a:spcAft>
              <a:buClr>
                <a:srgbClr val="3CADB2"/>
              </a:buClr>
              <a:buSzTx/>
              <a:buNone/>
              <a:tabLst/>
              <a:defRPr/>
            </a:pPr>
            <a:r>
              <a:rPr lang="en-US" sz="1000" kern="0" dirty="0">
                <a:solidFill>
                  <a:srgbClr val="2D2C2E"/>
                </a:solidFill>
              </a:rPr>
              <a:t>a</a:t>
            </a:r>
            <a:r>
              <a:rPr kumimoji="0" lang="en-US" sz="1000" b="0" i="0" u="none" strike="noStrike" kern="0" cap="none" spc="0" normalizeH="0" baseline="0" noProof="0" dirty="0">
                <a:ln>
                  <a:noFill/>
                </a:ln>
                <a:solidFill>
                  <a:srgbClr val="2D2C2E"/>
                </a:solidFill>
                <a:effectLst/>
                <a:uLnTx/>
                <a:uFillTx/>
                <a:latin typeface="Helvetica Neue Light" panose="02000403000000020004" pitchFamily="2" charset="0"/>
              </a:rPr>
              <a:t>.</a:t>
            </a:r>
            <a:r>
              <a:rPr kumimoji="0" lang="en-US" sz="1000" b="0" i="0" u="none" strike="noStrike" kern="0" cap="none" spc="0" normalizeH="0" baseline="0" noProof="0" dirty="0" err="1">
                <a:ln>
                  <a:noFill/>
                </a:ln>
                <a:solidFill>
                  <a:srgbClr val="2D2C2E"/>
                </a:solidFill>
                <a:effectLst/>
                <a:uLnTx/>
                <a:uFillTx/>
                <a:latin typeface="Helvetica Neue Light" panose="02000403000000020004" pitchFamily="2" charset="0"/>
              </a:rPr>
              <a:t>k.a</a:t>
            </a:r>
            <a:r>
              <a:rPr kumimoji="0" lang="en-US" sz="1000" b="0" i="0" u="none" strike="noStrike" kern="0" cap="none" spc="0" normalizeH="0" baseline="0" noProof="0" dirty="0">
                <a:ln>
                  <a:noFill/>
                </a:ln>
                <a:solidFill>
                  <a:srgbClr val="2D2C2E"/>
                </a:solidFill>
                <a:effectLst/>
                <a:uLnTx/>
                <a:uFillTx/>
                <a:latin typeface="Helvetica Neue Light" panose="02000403000000020004" pitchFamily="2" charset="0"/>
              </a:rPr>
              <a:t>. [insert list of typical titles for this persona]</a:t>
            </a:r>
          </a:p>
        </p:txBody>
      </p:sp>
      <p:sp>
        <p:nvSpPr>
          <p:cNvPr id="21" name="Title 4">
            <a:extLst>
              <a:ext uri="{FF2B5EF4-FFF2-40B4-BE49-F238E27FC236}">
                <a16:creationId xmlns:a16="http://schemas.microsoft.com/office/drawing/2014/main" id="{D7E78489-84F6-448B-94FB-415E463B5E11}"/>
              </a:ext>
            </a:extLst>
          </p:cNvPr>
          <p:cNvSpPr txBox="1">
            <a:spLocks/>
          </p:cNvSpPr>
          <p:nvPr/>
        </p:nvSpPr>
        <p:spPr bwMode="auto">
          <a:xfrm>
            <a:off x="323528" y="4387406"/>
            <a:ext cx="3039442" cy="28803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defTabSz="1306513" rtl="0" fontAlgn="base">
              <a:lnSpc>
                <a:spcPct val="90000"/>
              </a:lnSpc>
              <a:spcBef>
                <a:spcPct val="0"/>
              </a:spcBef>
              <a:spcAft>
                <a:spcPct val="0"/>
              </a:spcAft>
              <a:defRPr sz="4000" b="0" i="0" cap="none">
                <a:solidFill>
                  <a:schemeClr val="accent2"/>
                </a:solidFill>
                <a:latin typeface="Helvetica Neue" panose="02000503000000020004" pitchFamily="2" charset="0"/>
                <a:ea typeface="Helvetica Neue" panose="02000503000000020004" pitchFamily="2" charset="0"/>
                <a:cs typeface="Helvetica Neue" panose="02000503000000020004" pitchFamily="2" charset="0"/>
              </a:defRPr>
            </a:lvl1pPr>
            <a:lvl2pPr algn="l" defTabSz="1306513" rtl="0" fontAlgn="base">
              <a:lnSpc>
                <a:spcPct val="90000"/>
              </a:lnSpc>
              <a:spcBef>
                <a:spcPct val="0"/>
              </a:spcBef>
              <a:spcAft>
                <a:spcPct val="0"/>
              </a:spcAft>
              <a:defRPr sz="4000">
                <a:solidFill>
                  <a:schemeClr val="tx2"/>
                </a:solidFill>
                <a:latin typeface="Arial" charset="0"/>
                <a:ea typeface="MS PGothic"/>
                <a:cs typeface="MS PGothic"/>
              </a:defRPr>
            </a:lvl2pPr>
            <a:lvl3pPr algn="l" defTabSz="1306513" rtl="0" fontAlgn="base">
              <a:lnSpc>
                <a:spcPct val="90000"/>
              </a:lnSpc>
              <a:spcBef>
                <a:spcPct val="0"/>
              </a:spcBef>
              <a:spcAft>
                <a:spcPct val="0"/>
              </a:spcAft>
              <a:defRPr sz="4000">
                <a:solidFill>
                  <a:schemeClr val="tx2"/>
                </a:solidFill>
                <a:latin typeface="Arial" charset="0"/>
                <a:ea typeface="MS PGothic"/>
                <a:cs typeface="MS PGothic"/>
              </a:defRPr>
            </a:lvl3pPr>
            <a:lvl4pPr algn="l" defTabSz="1306513" rtl="0" fontAlgn="base">
              <a:lnSpc>
                <a:spcPct val="90000"/>
              </a:lnSpc>
              <a:spcBef>
                <a:spcPct val="0"/>
              </a:spcBef>
              <a:spcAft>
                <a:spcPct val="0"/>
              </a:spcAft>
              <a:defRPr sz="4000">
                <a:solidFill>
                  <a:schemeClr val="tx2"/>
                </a:solidFill>
                <a:latin typeface="Arial" charset="0"/>
                <a:ea typeface="MS PGothic"/>
                <a:cs typeface="MS PGothic"/>
              </a:defRPr>
            </a:lvl4pPr>
            <a:lvl5pPr algn="l" defTabSz="1306513" rtl="0" fontAlgn="base">
              <a:lnSpc>
                <a:spcPct val="90000"/>
              </a:lnSpc>
              <a:spcBef>
                <a:spcPct val="0"/>
              </a:spcBef>
              <a:spcAft>
                <a:spcPct val="0"/>
              </a:spcAft>
              <a:defRPr sz="4000">
                <a:solidFill>
                  <a:schemeClr val="tx2"/>
                </a:solidFill>
                <a:latin typeface="Arial" charset="0"/>
                <a:ea typeface="MS PGothic"/>
                <a:cs typeface="MS PGothic"/>
              </a:defRPr>
            </a:lvl5pPr>
            <a:lvl6pPr marL="457200" algn="l" defTabSz="1306513" rtl="0" eaLnBrk="1" fontAlgn="base" hangingPunct="1">
              <a:lnSpc>
                <a:spcPct val="90000"/>
              </a:lnSpc>
              <a:spcBef>
                <a:spcPct val="0"/>
              </a:spcBef>
              <a:spcAft>
                <a:spcPct val="0"/>
              </a:spcAft>
              <a:defRPr sz="4000">
                <a:solidFill>
                  <a:schemeClr val="tx2"/>
                </a:solidFill>
                <a:latin typeface="Arial" charset="0"/>
              </a:defRPr>
            </a:lvl6pPr>
            <a:lvl7pPr marL="914400" algn="l" defTabSz="1306513" rtl="0" eaLnBrk="1" fontAlgn="base" hangingPunct="1">
              <a:lnSpc>
                <a:spcPct val="90000"/>
              </a:lnSpc>
              <a:spcBef>
                <a:spcPct val="0"/>
              </a:spcBef>
              <a:spcAft>
                <a:spcPct val="0"/>
              </a:spcAft>
              <a:defRPr sz="4000">
                <a:solidFill>
                  <a:schemeClr val="tx2"/>
                </a:solidFill>
                <a:latin typeface="Arial" charset="0"/>
              </a:defRPr>
            </a:lvl7pPr>
            <a:lvl8pPr marL="1371600" algn="l" defTabSz="1306513" rtl="0" eaLnBrk="1" fontAlgn="base" hangingPunct="1">
              <a:lnSpc>
                <a:spcPct val="90000"/>
              </a:lnSpc>
              <a:spcBef>
                <a:spcPct val="0"/>
              </a:spcBef>
              <a:spcAft>
                <a:spcPct val="0"/>
              </a:spcAft>
              <a:defRPr sz="4000">
                <a:solidFill>
                  <a:schemeClr val="tx2"/>
                </a:solidFill>
                <a:latin typeface="Arial" charset="0"/>
              </a:defRPr>
            </a:lvl8pPr>
            <a:lvl9pPr marL="1828800" algn="l" defTabSz="1306513" rtl="0" eaLnBrk="1" fontAlgn="base" hangingPunct="1">
              <a:lnSpc>
                <a:spcPct val="90000"/>
              </a:lnSpc>
              <a:spcBef>
                <a:spcPct val="0"/>
              </a:spcBef>
              <a:spcAft>
                <a:spcPct val="0"/>
              </a:spcAft>
              <a:defRPr sz="4000">
                <a:solidFill>
                  <a:schemeClr val="tx2"/>
                </a:solidFill>
                <a:latin typeface="Arial" charset="0"/>
              </a:defRPr>
            </a:lvl9pPr>
          </a:lstStyle>
          <a:p>
            <a:pPr marL="0" marR="0" lvl="0" indent="0" algn="l" defTabSz="1306513" rtl="0" eaLnBrk="1" fontAlgn="base" latinLnBrk="0" hangingPunct="1">
              <a:lnSpc>
                <a:spcPct val="90000"/>
              </a:lnSpc>
              <a:spcBef>
                <a:spcPct val="0"/>
              </a:spcBef>
              <a:spcAft>
                <a:spcPct val="0"/>
              </a:spcAft>
              <a:buClrTx/>
              <a:buSzTx/>
              <a:buFontTx/>
              <a:buNone/>
              <a:tabLst/>
              <a:defRPr/>
            </a:pPr>
            <a:r>
              <a:rPr kumimoji="0" lang="en-US" sz="1200" b="0" i="0" u="none" strike="noStrike" kern="0" cap="none" spc="0" normalizeH="0" baseline="0" noProof="0" dirty="0">
                <a:ln>
                  <a:noFill/>
                </a:ln>
                <a:solidFill>
                  <a:srgbClr val="37305D"/>
                </a:solidFill>
                <a:effectLst/>
                <a:uLnTx/>
                <a:uFillTx/>
                <a:latin typeface="Helvetica Neue" panose="02000503000000020004" pitchFamily="2" charset="0"/>
              </a:rPr>
              <a:t>Functional Role &amp; Workflows</a:t>
            </a:r>
          </a:p>
        </p:txBody>
      </p:sp>
      <p:sp>
        <p:nvSpPr>
          <p:cNvPr id="22" name="Content Placeholder 5">
            <a:extLst>
              <a:ext uri="{FF2B5EF4-FFF2-40B4-BE49-F238E27FC236}">
                <a16:creationId xmlns:a16="http://schemas.microsoft.com/office/drawing/2014/main" id="{F4D2C37C-22A9-47DA-928C-0B060C1EF7D4}"/>
              </a:ext>
            </a:extLst>
          </p:cNvPr>
          <p:cNvSpPr txBox="1">
            <a:spLocks/>
          </p:cNvSpPr>
          <p:nvPr/>
        </p:nvSpPr>
        <p:spPr bwMode="auto">
          <a:xfrm>
            <a:off x="323528" y="4680560"/>
            <a:ext cx="3456384" cy="1629659"/>
          </a:xfrm>
          <a:prstGeom prst="rect">
            <a:avLst/>
          </a:prstGeom>
          <a:noFill/>
          <a:ln w="9525">
            <a:noFill/>
            <a:miter lim="800000"/>
            <a:headEnd/>
            <a:tailEnd/>
          </a:ln>
        </p:spPr>
        <p:txBody>
          <a:bodyPr vert="horz" wrap="square" lIns="0" tIns="0" rIns="261244" bIns="0" numCol="1" anchor="t" anchorCtr="0" compatLnSpc="1">
            <a:prstTxWarp prst="textNoShape">
              <a:avLst/>
            </a:prstTxWarp>
          </a:bodyPr>
          <a:lstStyle>
            <a:lvl1pPr marL="327025" indent="-327025" algn="l" defTabSz="1306513" rtl="0" fontAlgn="base">
              <a:spcBef>
                <a:spcPct val="50000"/>
              </a:spcBef>
              <a:spcAft>
                <a:spcPct val="0"/>
              </a:spcAft>
              <a:buClr>
                <a:schemeClr val="accent1"/>
              </a:buClr>
              <a:buChar char="•"/>
              <a:defRPr sz="2800" b="0" i="0" baseline="0">
                <a:solidFill>
                  <a:schemeClr val="tx1"/>
                </a:solidFill>
                <a:latin typeface="Helvetica Neue Light" panose="02000403000000020004" pitchFamily="2" charset="0"/>
                <a:ea typeface="Helvetica Neue Light" panose="02000403000000020004" pitchFamily="2" charset="0"/>
                <a:cs typeface="Helvetica Neue" panose="02000503000000020004" pitchFamily="2" charset="0"/>
              </a:defRPr>
            </a:lvl1pPr>
            <a:lvl2pPr marL="898525" indent="-407988" algn="l" defTabSz="1306513" rtl="0" fontAlgn="base">
              <a:spcBef>
                <a:spcPct val="30000"/>
              </a:spcBef>
              <a:spcAft>
                <a:spcPct val="0"/>
              </a:spcAft>
              <a:buClr>
                <a:schemeClr val="accent1"/>
              </a:buClr>
              <a:buFont typeface="Arial" charset="0"/>
              <a:buChar char="–"/>
              <a:defRPr sz="2400" b="0" i="0">
                <a:solidFill>
                  <a:schemeClr val="tx1"/>
                </a:solidFill>
                <a:latin typeface="Helvetica Neue Light" panose="02000403000000020004" pitchFamily="2" charset="0"/>
                <a:ea typeface="Helvetica Neue Light" panose="02000403000000020004" pitchFamily="2" charset="0"/>
                <a:cs typeface="Helvetica Neue" panose="02000503000000020004" pitchFamily="2" charset="0"/>
              </a:defRPr>
            </a:lvl2pPr>
            <a:lvl3pPr marL="1306513" indent="-244475" algn="l" defTabSz="1306513" rtl="0" fontAlgn="base">
              <a:spcBef>
                <a:spcPct val="25000"/>
              </a:spcBef>
              <a:spcAft>
                <a:spcPct val="0"/>
              </a:spcAft>
              <a:buClr>
                <a:schemeClr val="accent1"/>
              </a:buClr>
              <a:buChar char="•"/>
              <a:defRPr sz="2000" b="0" i="0">
                <a:solidFill>
                  <a:schemeClr val="tx1"/>
                </a:solidFill>
                <a:latin typeface="Helvetica Neue Light" panose="02000403000000020004" pitchFamily="2" charset="0"/>
                <a:ea typeface="Helvetica Neue Light" panose="02000403000000020004" pitchFamily="2" charset="0"/>
                <a:cs typeface="Helvetica Neue" panose="02000503000000020004" pitchFamily="2" charset="0"/>
              </a:defRPr>
            </a:lvl3pPr>
            <a:lvl4pPr marL="1795463" indent="-325438" algn="l" defTabSz="1306513" rtl="0" fontAlgn="base">
              <a:spcBef>
                <a:spcPct val="20000"/>
              </a:spcBef>
              <a:spcAft>
                <a:spcPct val="0"/>
              </a:spcAft>
              <a:buClr>
                <a:schemeClr val="accent1"/>
              </a:buClr>
              <a:buFont typeface="Arial" charset="0"/>
              <a:buChar char="–"/>
              <a:defRPr sz="1800" b="0" i="0">
                <a:solidFill>
                  <a:schemeClr val="tx1"/>
                </a:solidFill>
                <a:latin typeface="Helvetica Neue Light" panose="02000403000000020004" pitchFamily="2" charset="0"/>
                <a:ea typeface="Helvetica Neue Light" panose="02000403000000020004" pitchFamily="2" charset="0"/>
                <a:cs typeface="Helvetica Neue" panose="02000503000000020004" pitchFamily="2" charset="0"/>
              </a:defRPr>
            </a:lvl4pPr>
            <a:lvl5pPr marL="2122488" indent="-163513" algn="l" defTabSz="1306513" rtl="0" fontAlgn="base">
              <a:spcBef>
                <a:spcPct val="20000"/>
              </a:spcBef>
              <a:spcAft>
                <a:spcPct val="0"/>
              </a:spcAft>
              <a:buClr>
                <a:schemeClr val="accent1"/>
              </a:buClr>
              <a:buChar char="•"/>
              <a:defRPr sz="1800" b="0" i="0">
                <a:solidFill>
                  <a:schemeClr val="tx1"/>
                </a:solidFill>
                <a:latin typeface="Helvetica Neue Light" panose="02000403000000020004" pitchFamily="2" charset="0"/>
                <a:ea typeface="Helvetica Neue Light" panose="02000403000000020004" pitchFamily="2" charset="0"/>
                <a:cs typeface="Helvetica Neue" panose="02000503000000020004" pitchFamily="2" charset="0"/>
              </a:defRPr>
            </a:lvl5pPr>
            <a:lvl6pPr marL="2579688" indent="-163513" algn="l" defTabSz="1306513" rtl="0" eaLnBrk="1" fontAlgn="base" hangingPunct="1">
              <a:spcBef>
                <a:spcPct val="20000"/>
              </a:spcBef>
              <a:spcAft>
                <a:spcPct val="0"/>
              </a:spcAft>
              <a:buClr>
                <a:schemeClr val="tx2"/>
              </a:buClr>
              <a:buChar char="•"/>
              <a:defRPr sz="1800">
                <a:solidFill>
                  <a:schemeClr val="tx1"/>
                </a:solidFill>
                <a:latin typeface="+mn-lt"/>
                <a:ea typeface="ＭＳ Ｐゴシック" charset="-128"/>
              </a:defRPr>
            </a:lvl6pPr>
            <a:lvl7pPr marL="3036888" indent="-163513" algn="l" defTabSz="1306513" rtl="0" eaLnBrk="1" fontAlgn="base" hangingPunct="1">
              <a:spcBef>
                <a:spcPct val="20000"/>
              </a:spcBef>
              <a:spcAft>
                <a:spcPct val="0"/>
              </a:spcAft>
              <a:buClr>
                <a:schemeClr val="tx2"/>
              </a:buClr>
              <a:buChar char="•"/>
              <a:defRPr sz="1800">
                <a:solidFill>
                  <a:schemeClr val="tx1"/>
                </a:solidFill>
                <a:latin typeface="+mn-lt"/>
                <a:ea typeface="ＭＳ Ｐゴシック" charset="-128"/>
              </a:defRPr>
            </a:lvl7pPr>
            <a:lvl8pPr marL="3494088" indent="-163513" algn="l" defTabSz="1306513" rtl="0" eaLnBrk="1" fontAlgn="base" hangingPunct="1">
              <a:spcBef>
                <a:spcPct val="20000"/>
              </a:spcBef>
              <a:spcAft>
                <a:spcPct val="0"/>
              </a:spcAft>
              <a:buClr>
                <a:schemeClr val="tx2"/>
              </a:buClr>
              <a:buChar char="•"/>
              <a:defRPr sz="1800">
                <a:solidFill>
                  <a:schemeClr val="tx1"/>
                </a:solidFill>
                <a:latin typeface="+mn-lt"/>
                <a:ea typeface="ＭＳ Ｐゴシック" charset="-128"/>
              </a:defRPr>
            </a:lvl8pPr>
            <a:lvl9pPr marL="3951288" indent="-163513" algn="l" defTabSz="1306513" rtl="0" eaLnBrk="1" fontAlgn="base" hangingPunct="1">
              <a:spcBef>
                <a:spcPct val="20000"/>
              </a:spcBef>
              <a:spcAft>
                <a:spcPct val="0"/>
              </a:spcAft>
              <a:buClr>
                <a:schemeClr val="tx2"/>
              </a:buClr>
              <a:buChar char="•"/>
              <a:defRPr sz="1800">
                <a:solidFill>
                  <a:schemeClr val="tx1"/>
                </a:solidFill>
                <a:latin typeface="+mn-lt"/>
                <a:ea typeface="ＭＳ Ｐゴシック" charset="-128"/>
              </a:defRPr>
            </a:lvl9pPr>
          </a:lstStyle>
          <a:p>
            <a:pPr>
              <a:buClrTx/>
              <a:defRPr/>
            </a:pPr>
            <a:r>
              <a:rPr lang="en-CA" sz="1000" kern="0" dirty="0">
                <a:solidFill>
                  <a:srgbClr val="FFFFFF"/>
                </a:solidFill>
              </a:rPr>
              <a:t>[3 or 4 bullets on the role and responsibilities for this persona]</a:t>
            </a:r>
          </a:p>
          <a:p>
            <a:pPr>
              <a:buClrTx/>
            </a:pPr>
            <a:r>
              <a:rPr lang="en-CA" sz="1000" kern="0" dirty="0">
                <a:solidFill>
                  <a:srgbClr val="FFFFFF"/>
                </a:solidFill>
              </a:rPr>
              <a:t>[3 or 4 bullets on the role and responsibilities for this persona]</a:t>
            </a:r>
          </a:p>
          <a:p>
            <a:pPr>
              <a:buClrTx/>
            </a:pPr>
            <a:r>
              <a:rPr lang="en-CA" sz="1000" kern="0" dirty="0">
                <a:solidFill>
                  <a:srgbClr val="FFFFFF"/>
                </a:solidFill>
              </a:rPr>
              <a:t>[3 or 4 bullets on the role and responsibilities for this persona]</a:t>
            </a:r>
          </a:p>
          <a:p>
            <a:pPr>
              <a:buClrTx/>
            </a:pPr>
            <a:r>
              <a:rPr lang="en-CA" sz="1000" kern="0" dirty="0">
                <a:solidFill>
                  <a:srgbClr val="FFFFFF"/>
                </a:solidFill>
              </a:rPr>
              <a:t>[3 or 4 bullets on the role and responsibilities for this persona]</a:t>
            </a:r>
          </a:p>
          <a:p>
            <a:pPr marL="327025" marR="0" lvl="0" indent="-327025" algn="l" defTabSz="1306513" rtl="0" eaLnBrk="1" fontAlgn="base" latinLnBrk="0" hangingPunct="1">
              <a:lnSpc>
                <a:spcPct val="100000"/>
              </a:lnSpc>
              <a:spcBef>
                <a:spcPct val="50000"/>
              </a:spcBef>
              <a:spcAft>
                <a:spcPct val="0"/>
              </a:spcAft>
              <a:buClr>
                <a:srgbClr val="3CADB2"/>
              </a:buClr>
              <a:buSzTx/>
              <a:buFontTx/>
              <a:buChar char="•"/>
              <a:tabLst/>
              <a:defRPr/>
            </a:pPr>
            <a:endParaRPr lang="en-CA" sz="1100" kern="0" dirty="0">
              <a:solidFill>
                <a:srgbClr val="2D2C2E"/>
              </a:solidFill>
            </a:endParaRPr>
          </a:p>
        </p:txBody>
      </p:sp>
      <p:sp>
        <p:nvSpPr>
          <p:cNvPr id="23" name="TextBox 22">
            <a:extLst>
              <a:ext uri="{FF2B5EF4-FFF2-40B4-BE49-F238E27FC236}">
                <a16:creationId xmlns:a16="http://schemas.microsoft.com/office/drawing/2014/main" id="{C9C8C833-8234-4A7B-90CC-E51793A64259}"/>
              </a:ext>
            </a:extLst>
          </p:cNvPr>
          <p:cNvSpPr txBox="1"/>
          <p:nvPr/>
        </p:nvSpPr>
        <p:spPr>
          <a:xfrm>
            <a:off x="345110" y="3622293"/>
            <a:ext cx="3039442" cy="553998"/>
          </a:xfrm>
          <a:prstGeom prst="rect">
            <a:avLst/>
          </a:prstGeom>
          <a:noFill/>
        </p:spPr>
        <p:txBody>
          <a:bodyPr wrap="square" rtlCol="0">
            <a:spAutoFit/>
          </a:bodyPr>
          <a:lstStyle/>
          <a:p>
            <a:r>
              <a:rPr lang="en-US" sz="1050" dirty="0">
                <a:solidFill>
                  <a:srgbClr val="FFFFFF"/>
                </a:solidFill>
                <a:latin typeface="Helvetica Neue Light" panose="02000403000000020004"/>
              </a:rPr>
              <a:t>[“</a:t>
            </a:r>
            <a:r>
              <a:rPr lang="en-US" sz="1050" i="1" dirty="0">
                <a:solidFill>
                  <a:srgbClr val="FFFFFF"/>
                </a:solidFill>
                <a:latin typeface="Helvetica Neue Light" panose="02000403000000020004"/>
              </a:rPr>
              <a:t>Include real quotes from Case Studies – what they care about</a:t>
            </a:r>
            <a:r>
              <a:rPr lang="en-US" sz="1050" dirty="0">
                <a:solidFill>
                  <a:srgbClr val="FFFFFF"/>
                </a:solidFill>
                <a:latin typeface="Helvetica Neue Light" panose="02000403000000020004"/>
              </a:rPr>
              <a:t>”]</a:t>
            </a:r>
            <a:br>
              <a:rPr lang="en-US" sz="1050" dirty="0">
                <a:solidFill>
                  <a:srgbClr val="FFFFFF"/>
                </a:solidFill>
                <a:latin typeface="Helvetica Neue Light" panose="02000403000000020004"/>
              </a:rPr>
            </a:br>
            <a:r>
              <a:rPr lang="en-US" sz="900" dirty="0">
                <a:solidFill>
                  <a:srgbClr val="FFFFFF"/>
                </a:solidFill>
                <a:latin typeface="Helvetica Neue Light" panose="02000403000000020004"/>
              </a:rPr>
              <a:t>&lt;Name&gt; &lt;Title&gt; &lt;Company&gt;</a:t>
            </a:r>
            <a:endParaRPr lang="en-CA" sz="900" dirty="0">
              <a:solidFill>
                <a:srgbClr val="FFFFFF"/>
              </a:solidFill>
              <a:latin typeface="Helvetica Neue Light" panose="02000403000000020004"/>
            </a:endParaRPr>
          </a:p>
        </p:txBody>
      </p:sp>
      <p:sp>
        <p:nvSpPr>
          <p:cNvPr id="24" name="TextBox 23">
            <a:extLst>
              <a:ext uri="{FF2B5EF4-FFF2-40B4-BE49-F238E27FC236}">
                <a16:creationId xmlns:a16="http://schemas.microsoft.com/office/drawing/2014/main" id="{64E78953-C6C2-4E9B-A1D1-F40481146FCF}"/>
              </a:ext>
            </a:extLst>
          </p:cNvPr>
          <p:cNvSpPr txBox="1"/>
          <p:nvPr/>
        </p:nvSpPr>
        <p:spPr>
          <a:xfrm>
            <a:off x="4788024" y="1076603"/>
            <a:ext cx="3528392" cy="4584645"/>
          </a:xfrm>
          <a:prstGeom prst="rect">
            <a:avLst/>
          </a:prstGeom>
          <a:noFill/>
          <a:ln>
            <a:noFill/>
          </a:ln>
        </p:spPr>
        <p:txBody>
          <a:bodyPr wrap="square" lIns="108000" tIns="118800" rIns="108000" bIns="118800" numCol="1" spcCol="288000" rtlCol="0">
            <a:noAutofit/>
          </a:bodyPr>
          <a:lstStyle/>
          <a:p>
            <a:pPr marL="0" marR="0" lvl="0" indent="0" algn="l" defTabSz="1306513" rtl="0" eaLnBrk="1" fontAlgn="base" latinLnBrk="0" hangingPunct="1">
              <a:lnSpc>
                <a:spcPct val="90000"/>
              </a:lnSpc>
              <a:spcBef>
                <a:spcPct val="0"/>
              </a:spcBef>
              <a:spcAft>
                <a:spcPts val="600"/>
              </a:spcAft>
              <a:buClrTx/>
              <a:buSzTx/>
              <a:buFontTx/>
              <a:buNone/>
              <a:tabLst/>
              <a:defRPr/>
            </a:pPr>
            <a:r>
              <a:rPr lang="en-US" sz="1200" kern="0" dirty="0">
                <a:solidFill>
                  <a:srgbClr val="37305D"/>
                </a:solidFill>
                <a:latin typeface="Helvetica Neue" panose="02000503000000020004" pitchFamily="2" charset="0"/>
              </a:rPr>
              <a:t>Top of Mind </a:t>
            </a:r>
            <a:r>
              <a:rPr kumimoji="0" lang="en-US" sz="1200" b="0" i="0" u="none" strike="noStrike" kern="0" cap="none" spc="0" normalizeH="0" baseline="0" noProof="0" dirty="0">
                <a:ln>
                  <a:noFill/>
                </a:ln>
                <a:solidFill>
                  <a:srgbClr val="37305D"/>
                </a:solidFill>
                <a:effectLst/>
                <a:uLnTx/>
                <a:uFillTx/>
                <a:latin typeface="Helvetica Neue" panose="02000503000000020004" pitchFamily="2" charset="0"/>
              </a:rPr>
              <a:t>Challenges &amp; Concerns</a:t>
            </a:r>
            <a:endParaRPr lang="en-CA" sz="1200" dirty="0">
              <a:latin typeface="Helvetica Neue Light" panose="02000403000000020004"/>
              <a:cs typeface="Lato-Regular"/>
            </a:endParaRPr>
          </a:p>
          <a:p>
            <a:pPr marL="171450" indent="-171450">
              <a:lnSpc>
                <a:spcPct val="104000"/>
              </a:lnSpc>
              <a:spcAft>
                <a:spcPts val="300"/>
              </a:spcAft>
              <a:buFont typeface="Arial" panose="020B0604020202020204" pitchFamily="34" charset="0"/>
              <a:buChar char="•"/>
              <a:defRPr/>
            </a:pPr>
            <a:r>
              <a:rPr lang="en-CA" sz="1000" dirty="0">
                <a:solidFill>
                  <a:srgbClr val="FFFFFF"/>
                </a:solidFill>
                <a:latin typeface="Helvetica Neue Light" panose="02000403000000020004"/>
                <a:cs typeface="Lato-Regular"/>
              </a:rPr>
              <a:t>[The things that are top of mind for this person in their professional life]</a:t>
            </a:r>
          </a:p>
          <a:p>
            <a:pPr marL="171450" indent="-171450">
              <a:lnSpc>
                <a:spcPct val="104000"/>
              </a:lnSpc>
              <a:spcAft>
                <a:spcPts val="300"/>
              </a:spcAft>
              <a:buFont typeface="Arial" panose="020B0604020202020204" pitchFamily="34" charset="0"/>
              <a:buChar char="•"/>
              <a:defRPr/>
            </a:pPr>
            <a:r>
              <a:rPr lang="en-CA" sz="1000" dirty="0">
                <a:solidFill>
                  <a:srgbClr val="FFFFFF"/>
                </a:solidFill>
                <a:latin typeface="Helvetica Neue Light" panose="02000403000000020004"/>
                <a:cs typeface="Lato-Regular"/>
              </a:rPr>
              <a:t>[Description of their business issues – including a summary of the pain the customer is experiencing or opportunity they have]</a:t>
            </a:r>
          </a:p>
          <a:p>
            <a:pPr marL="171450" indent="-171450">
              <a:lnSpc>
                <a:spcPct val="104000"/>
              </a:lnSpc>
              <a:spcAft>
                <a:spcPts val="300"/>
              </a:spcAft>
              <a:buFont typeface="Arial" panose="020B0604020202020204" pitchFamily="34" charset="0"/>
              <a:buChar char="•"/>
              <a:defRPr/>
            </a:pPr>
            <a:r>
              <a:rPr lang="en-CA" sz="1000" dirty="0">
                <a:solidFill>
                  <a:srgbClr val="FFFFFF"/>
                </a:solidFill>
                <a:latin typeface="Helvetica Neue Light" panose="02000403000000020004"/>
                <a:cs typeface="Lato-Regular"/>
              </a:rPr>
              <a:t>[bullet 3]</a:t>
            </a:r>
          </a:p>
          <a:p>
            <a:pPr marL="171450" indent="-171450">
              <a:lnSpc>
                <a:spcPct val="104000"/>
              </a:lnSpc>
              <a:spcAft>
                <a:spcPts val="300"/>
              </a:spcAft>
              <a:buFont typeface="Arial" panose="020B0604020202020204" pitchFamily="34" charset="0"/>
              <a:buChar char="•"/>
              <a:defRPr/>
            </a:pPr>
            <a:r>
              <a:rPr lang="en-CA" sz="1000" dirty="0">
                <a:solidFill>
                  <a:srgbClr val="FFFFFF"/>
                </a:solidFill>
                <a:latin typeface="Helvetica Neue Light" panose="02000403000000020004"/>
                <a:cs typeface="Lato-Regular"/>
              </a:rPr>
              <a:t>[bullet 4]</a:t>
            </a:r>
          </a:p>
          <a:p>
            <a:pPr marL="171450" indent="-171450">
              <a:lnSpc>
                <a:spcPct val="104000"/>
              </a:lnSpc>
              <a:spcAft>
                <a:spcPts val="300"/>
              </a:spcAft>
              <a:buFont typeface="Arial" panose="020B0604020202020204" pitchFamily="34" charset="0"/>
              <a:buChar char="•"/>
              <a:defRPr/>
            </a:pPr>
            <a:r>
              <a:rPr lang="en-CA" sz="1000" dirty="0">
                <a:solidFill>
                  <a:srgbClr val="FFFFFF"/>
                </a:solidFill>
                <a:latin typeface="Helvetica Neue Light" panose="02000403000000020004"/>
                <a:cs typeface="Lato-Regular"/>
              </a:rPr>
              <a:t>[bullet 5]</a:t>
            </a:r>
          </a:p>
          <a:p>
            <a:pPr>
              <a:lnSpc>
                <a:spcPct val="104000"/>
              </a:lnSpc>
              <a:spcAft>
                <a:spcPts val="300"/>
              </a:spcAft>
              <a:defRPr/>
            </a:pPr>
            <a:endParaRPr lang="en-CA" sz="900" dirty="0">
              <a:latin typeface="Helvetica Neue Light" panose="02000403000000020004"/>
              <a:cs typeface="Lato-Regular"/>
            </a:endParaRPr>
          </a:p>
          <a:p>
            <a:pPr marL="0" marR="0" lvl="0" indent="0" algn="l" defTabSz="1306513" rtl="0" eaLnBrk="1" fontAlgn="base" latinLnBrk="0" hangingPunct="1">
              <a:lnSpc>
                <a:spcPct val="90000"/>
              </a:lnSpc>
              <a:spcBef>
                <a:spcPct val="0"/>
              </a:spcBef>
              <a:spcAft>
                <a:spcPts val="600"/>
              </a:spcAft>
              <a:buClrTx/>
              <a:buSzTx/>
              <a:buFontTx/>
              <a:buNone/>
              <a:tabLst/>
              <a:defRPr/>
            </a:pPr>
            <a:r>
              <a:rPr lang="en-US" sz="1200" kern="0" dirty="0">
                <a:solidFill>
                  <a:srgbClr val="37305D"/>
                </a:solidFill>
                <a:latin typeface="Helvetica Neue" panose="02000503000000020004" pitchFamily="2" charset="0"/>
              </a:rPr>
              <a:t>Qualifying Questions</a:t>
            </a:r>
            <a:endParaRPr lang="en-CA" sz="1200" dirty="0">
              <a:latin typeface="Helvetica Neue Light" panose="02000403000000020004"/>
              <a:cs typeface="Lato-Regular"/>
            </a:endParaRPr>
          </a:p>
          <a:p>
            <a:pPr marL="171450" indent="-171450">
              <a:lnSpc>
                <a:spcPct val="104000"/>
              </a:lnSpc>
              <a:spcAft>
                <a:spcPts val="300"/>
              </a:spcAft>
              <a:buFont typeface="Arial" panose="020B0604020202020204" pitchFamily="34" charset="0"/>
              <a:buChar char="•"/>
              <a:defRPr/>
            </a:pPr>
            <a:r>
              <a:rPr lang="en-CA" sz="1000" dirty="0">
                <a:solidFill>
                  <a:srgbClr val="FFFFFF"/>
                </a:solidFill>
                <a:latin typeface="Helvetica Neue Light" panose="02000403000000020004"/>
                <a:cs typeface="Lato-Regular"/>
              </a:rPr>
              <a:t>[Qualifying questions to uncover top of mind challenges]</a:t>
            </a:r>
          </a:p>
          <a:p>
            <a:pPr marL="171450" indent="-171450">
              <a:lnSpc>
                <a:spcPct val="104000"/>
              </a:lnSpc>
              <a:spcAft>
                <a:spcPts val="300"/>
              </a:spcAft>
              <a:buFont typeface="Arial" panose="020B0604020202020204" pitchFamily="34" charset="0"/>
              <a:buChar char="•"/>
              <a:defRPr/>
            </a:pPr>
            <a:r>
              <a:rPr lang="en-CA" sz="1000" dirty="0">
                <a:solidFill>
                  <a:srgbClr val="FFFFFF"/>
                </a:solidFill>
                <a:latin typeface="Helvetica Neue Light" panose="02000403000000020004"/>
                <a:cs typeface="Lato-Regular"/>
              </a:rPr>
              <a:t>[bullet 2]</a:t>
            </a:r>
          </a:p>
          <a:p>
            <a:pPr marL="171450" indent="-171450">
              <a:lnSpc>
                <a:spcPct val="104000"/>
              </a:lnSpc>
              <a:spcAft>
                <a:spcPts val="300"/>
              </a:spcAft>
              <a:buFont typeface="Arial" panose="020B0604020202020204" pitchFamily="34" charset="0"/>
              <a:buChar char="•"/>
              <a:defRPr/>
            </a:pPr>
            <a:r>
              <a:rPr lang="en-CA" sz="1000" dirty="0">
                <a:solidFill>
                  <a:srgbClr val="FFFFFF"/>
                </a:solidFill>
                <a:latin typeface="Helvetica Neue Light" panose="02000403000000020004"/>
                <a:cs typeface="Lato-Regular"/>
              </a:rPr>
              <a:t>[bullet 3]</a:t>
            </a:r>
          </a:p>
          <a:p>
            <a:pPr marL="171450" indent="-171450">
              <a:lnSpc>
                <a:spcPct val="104000"/>
              </a:lnSpc>
              <a:spcAft>
                <a:spcPts val="300"/>
              </a:spcAft>
              <a:buFont typeface="Arial" panose="020B0604020202020204" pitchFamily="34" charset="0"/>
              <a:buChar char="•"/>
              <a:defRPr/>
            </a:pPr>
            <a:r>
              <a:rPr lang="en-CA" sz="1000" dirty="0">
                <a:solidFill>
                  <a:srgbClr val="FFFFFF"/>
                </a:solidFill>
                <a:latin typeface="Helvetica Neue Light" panose="02000403000000020004"/>
                <a:cs typeface="Lato-Regular"/>
              </a:rPr>
              <a:t>[bullet 4]</a:t>
            </a:r>
          </a:p>
          <a:p>
            <a:pPr marL="171450" indent="-171450">
              <a:lnSpc>
                <a:spcPct val="104000"/>
              </a:lnSpc>
              <a:spcAft>
                <a:spcPts val="300"/>
              </a:spcAft>
              <a:buFont typeface="Arial" panose="020B0604020202020204" pitchFamily="34" charset="0"/>
              <a:buChar char="•"/>
              <a:defRPr/>
            </a:pPr>
            <a:r>
              <a:rPr lang="en-CA" sz="1000" dirty="0">
                <a:solidFill>
                  <a:srgbClr val="FFFFFF"/>
                </a:solidFill>
                <a:latin typeface="Helvetica Neue Light" panose="02000403000000020004"/>
                <a:cs typeface="Lato-Regular"/>
              </a:rPr>
              <a:t>[bullet 5]</a:t>
            </a:r>
          </a:p>
          <a:p>
            <a:pPr>
              <a:lnSpc>
                <a:spcPct val="104000"/>
              </a:lnSpc>
              <a:spcAft>
                <a:spcPts val="300"/>
              </a:spcAft>
              <a:defRPr/>
            </a:pPr>
            <a:endParaRPr lang="en-CA" sz="900" dirty="0">
              <a:latin typeface="Helvetica Neue Light" panose="02000403000000020004"/>
              <a:cs typeface="Lato-Regular"/>
            </a:endParaRPr>
          </a:p>
          <a:p>
            <a:pPr marL="0" marR="0" lvl="0" indent="0" algn="l" defTabSz="1306513" rtl="0" eaLnBrk="1" fontAlgn="base" latinLnBrk="0" hangingPunct="1">
              <a:lnSpc>
                <a:spcPct val="90000"/>
              </a:lnSpc>
              <a:spcBef>
                <a:spcPct val="0"/>
              </a:spcBef>
              <a:spcAft>
                <a:spcPts val="600"/>
              </a:spcAft>
              <a:buClrTx/>
              <a:buSzTx/>
              <a:buFontTx/>
              <a:buNone/>
              <a:tabLst/>
              <a:defRPr/>
            </a:pPr>
            <a:r>
              <a:rPr lang="en-US" sz="1200" kern="0" dirty="0">
                <a:solidFill>
                  <a:srgbClr val="37305D"/>
                </a:solidFill>
                <a:latin typeface="Helvetica Neue" panose="02000503000000020004" pitchFamily="2" charset="0"/>
              </a:rPr>
              <a:t>Positioning &amp; Differentiators</a:t>
            </a:r>
            <a:endParaRPr lang="en-CA" sz="1200" dirty="0">
              <a:latin typeface="Helvetica Neue Light" panose="02000403000000020004"/>
              <a:cs typeface="Lato-Regular"/>
            </a:endParaRPr>
          </a:p>
          <a:p>
            <a:pPr marL="171450" indent="-171450">
              <a:lnSpc>
                <a:spcPct val="104000"/>
              </a:lnSpc>
              <a:spcAft>
                <a:spcPts val="300"/>
              </a:spcAft>
              <a:buFont typeface="Arial" panose="020B0604020202020204" pitchFamily="34" charset="0"/>
              <a:buChar char="•"/>
              <a:defRPr/>
            </a:pPr>
            <a:r>
              <a:rPr lang="en-CA" sz="1000" b="1" dirty="0">
                <a:solidFill>
                  <a:srgbClr val="FFFFFF"/>
                </a:solidFill>
                <a:latin typeface="Helvetica Neue Light" panose="02000403000000020004"/>
                <a:cs typeface="Lato-Regular"/>
              </a:rPr>
              <a:t>Short Elevator</a:t>
            </a:r>
            <a:r>
              <a:rPr lang="en-CA" sz="1000" dirty="0">
                <a:solidFill>
                  <a:srgbClr val="FFFFFF"/>
                </a:solidFill>
                <a:latin typeface="Helvetica Neue Light" panose="02000403000000020004"/>
                <a:cs typeface="Lato-Regular"/>
              </a:rPr>
              <a:t>: Positioning statement – combined with corporate credentials relevant to this persona / segment</a:t>
            </a:r>
          </a:p>
          <a:p>
            <a:pPr marL="171450" indent="-171450">
              <a:lnSpc>
                <a:spcPct val="104000"/>
              </a:lnSpc>
              <a:spcAft>
                <a:spcPts val="300"/>
              </a:spcAft>
              <a:buFont typeface="Arial" panose="020B0604020202020204" pitchFamily="34" charset="0"/>
              <a:buChar char="•"/>
              <a:defRPr/>
            </a:pPr>
            <a:r>
              <a:rPr lang="en-CA" sz="1000" b="1" dirty="0">
                <a:solidFill>
                  <a:srgbClr val="FFFFFF"/>
                </a:solidFill>
                <a:latin typeface="Helvetica Neue Light" panose="02000403000000020004"/>
                <a:cs typeface="Lato-Regular"/>
              </a:rPr>
              <a:t>Differentiators</a:t>
            </a:r>
            <a:r>
              <a:rPr lang="en-CA" sz="1000" dirty="0">
                <a:solidFill>
                  <a:srgbClr val="FFFFFF"/>
                </a:solidFill>
                <a:latin typeface="Helvetica Neue Light" panose="02000403000000020004"/>
                <a:cs typeface="Lato-Regular"/>
              </a:rPr>
              <a:t>: [things that are strong, different or unique about your company’s proposition]</a:t>
            </a:r>
          </a:p>
          <a:p>
            <a:pPr marL="171450" indent="-171450">
              <a:lnSpc>
                <a:spcPct val="104000"/>
              </a:lnSpc>
              <a:spcAft>
                <a:spcPts val="300"/>
              </a:spcAft>
              <a:buFont typeface="Arial" panose="020B0604020202020204" pitchFamily="34" charset="0"/>
              <a:buChar char="•"/>
              <a:defRPr/>
            </a:pPr>
            <a:r>
              <a:rPr lang="en-CA" sz="1000" dirty="0">
                <a:solidFill>
                  <a:srgbClr val="FFFFFF"/>
                </a:solidFill>
                <a:latin typeface="Helvetica Neue Light" panose="02000403000000020004"/>
                <a:cs typeface="Lato-Regular"/>
              </a:rPr>
              <a:t>[Differentiator bullet 2]</a:t>
            </a:r>
          </a:p>
          <a:p>
            <a:pPr marL="171450" indent="-171450">
              <a:lnSpc>
                <a:spcPct val="104000"/>
              </a:lnSpc>
              <a:spcAft>
                <a:spcPts val="300"/>
              </a:spcAft>
              <a:buFont typeface="Arial" panose="020B0604020202020204" pitchFamily="34" charset="0"/>
              <a:buChar char="•"/>
              <a:defRPr/>
            </a:pPr>
            <a:r>
              <a:rPr lang="en-CA" sz="1000" dirty="0">
                <a:solidFill>
                  <a:srgbClr val="FFFFFF"/>
                </a:solidFill>
                <a:latin typeface="Helvetica Neue Light" panose="02000403000000020004"/>
                <a:cs typeface="Lato-Regular"/>
              </a:rPr>
              <a:t>[Differentiator bullet 3]</a:t>
            </a:r>
          </a:p>
          <a:p>
            <a:pPr marL="171450" indent="-171450">
              <a:lnSpc>
                <a:spcPct val="104000"/>
              </a:lnSpc>
              <a:spcAft>
                <a:spcPts val="300"/>
              </a:spcAft>
              <a:buFont typeface="Arial" panose="020B0604020202020204" pitchFamily="34" charset="0"/>
              <a:buChar char="•"/>
              <a:defRPr/>
            </a:pPr>
            <a:r>
              <a:rPr lang="en-CA" sz="1000" dirty="0">
                <a:solidFill>
                  <a:srgbClr val="FFFFFF"/>
                </a:solidFill>
                <a:latin typeface="Helvetica Neue Light" panose="02000403000000020004"/>
                <a:cs typeface="Lato-Regular"/>
              </a:rPr>
              <a:t>[Differentiator bullet 4]</a:t>
            </a:r>
          </a:p>
          <a:p>
            <a:pPr marL="171450" indent="-171450">
              <a:lnSpc>
                <a:spcPct val="104000"/>
              </a:lnSpc>
              <a:spcAft>
                <a:spcPts val="300"/>
              </a:spcAft>
              <a:buFont typeface="Arial" panose="020B0604020202020204" pitchFamily="34" charset="0"/>
              <a:buChar char="•"/>
              <a:defRPr/>
            </a:pPr>
            <a:endParaRPr lang="en-CA" sz="900" dirty="0">
              <a:latin typeface="Helvetica Neue Light" panose="02000403000000020004"/>
              <a:cs typeface="Lato-Regular"/>
            </a:endParaRPr>
          </a:p>
          <a:p>
            <a:pPr>
              <a:lnSpc>
                <a:spcPct val="104000"/>
              </a:lnSpc>
              <a:spcAft>
                <a:spcPts val="300"/>
              </a:spcAft>
              <a:defRPr/>
            </a:pPr>
            <a:endParaRPr lang="en-US" sz="1000" dirty="0">
              <a:latin typeface="Lato-Regular"/>
              <a:cs typeface="Lato-Regular"/>
            </a:endParaRPr>
          </a:p>
        </p:txBody>
      </p:sp>
      <p:pic>
        <p:nvPicPr>
          <p:cNvPr id="10" name="Picture 9" descr="Scientist_Crop.png"/>
          <p:cNvPicPr>
            <a:picLocks noChangeAspect="1"/>
          </p:cNvPicPr>
          <p:nvPr/>
        </p:nvPicPr>
        <p:blipFill rotWithShape="1">
          <a:blip r:embed="rId2" cstate="print">
            <a:extLst>
              <a:ext uri="{28A0092B-C50C-407E-A947-70E740481C1C}">
                <a14:useLocalDpi xmlns:a14="http://schemas.microsoft.com/office/drawing/2010/main" val="0"/>
              </a:ext>
            </a:extLst>
          </a:blip>
          <a:srcRect b="10069"/>
          <a:stretch/>
        </p:blipFill>
        <p:spPr>
          <a:xfrm>
            <a:off x="358032" y="922527"/>
            <a:ext cx="1353104" cy="1400183"/>
          </a:xfrm>
          <a:prstGeom prst="rect">
            <a:avLst/>
          </a:prstGeom>
        </p:spPr>
      </p:pic>
    </p:spTree>
    <p:extLst>
      <p:ext uri="{BB962C8B-B14F-4D97-AF65-F5344CB8AC3E}">
        <p14:creationId xmlns:p14="http://schemas.microsoft.com/office/powerpoint/2010/main" val="1237862501"/>
      </p:ext>
    </p:extLst>
  </p:cSld>
  <p:clrMapOvr>
    <a:masterClrMapping/>
  </p:clrMapOvr>
</p:sld>
</file>

<file path=ppt/theme/theme1.xml><?xml version="1.0" encoding="utf-8"?>
<a:theme xmlns:a="http://schemas.openxmlformats.org/drawingml/2006/main" name="Office Theme">
  <a:themeElements>
    <a:clrScheme name="Custom 1">
      <a:dk1>
        <a:srgbClr val="6C6C6C"/>
      </a:dk1>
      <a:lt1>
        <a:sysClr val="window" lastClr="FFFFFF"/>
      </a:lt1>
      <a:dk2>
        <a:srgbClr val="4E4981"/>
      </a:dk2>
      <a:lt2>
        <a:srgbClr val="EEECE1"/>
      </a:lt2>
      <a:accent1>
        <a:srgbClr val="46C2CE"/>
      </a:accent1>
      <a:accent2>
        <a:srgbClr val="EF5B2F"/>
      </a:accent2>
      <a:accent3>
        <a:srgbClr val="47338F"/>
      </a:accent3>
      <a:accent4>
        <a:srgbClr val="9A8D83"/>
      </a:accent4>
      <a:accent5>
        <a:srgbClr val="8EC549"/>
      </a:accent5>
      <a:accent6>
        <a:srgbClr val="464648"/>
      </a:accent6>
      <a:hlink>
        <a:srgbClr val="4E498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29BD58C6659E54CBB22656FB107EA5B" ma:contentTypeVersion="12" ma:contentTypeDescription="Create a new document." ma:contentTypeScope="" ma:versionID="03e8c390ca733780aa8674b42f5a932d">
  <xsd:schema xmlns:xsd="http://www.w3.org/2001/XMLSchema" xmlns:xs="http://www.w3.org/2001/XMLSchema" xmlns:p="http://schemas.microsoft.com/office/2006/metadata/properties" xmlns:ns2="d6c2ebc5-1a45-4d8c-80a4-ce1a0803f166" xmlns:ns3="9d8b8ad0-b266-4946-bfbf-0afd51ecde63" targetNamespace="http://schemas.microsoft.com/office/2006/metadata/properties" ma:root="true" ma:fieldsID="257bbe1c72fe6779c49c327ccc1889f9" ns2:_="" ns3:_="">
    <xsd:import namespace="d6c2ebc5-1a45-4d8c-80a4-ce1a0803f166"/>
    <xsd:import namespace="9d8b8ad0-b266-4946-bfbf-0afd51ecde6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c2ebc5-1a45-4d8c-80a4-ce1a0803f1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d8b8ad0-b266-4946-bfbf-0afd51ecde6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747C738-163E-467D-BB08-74E9C2BA2A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c2ebc5-1a45-4d8c-80a4-ce1a0803f166"/>
    <ds:schemaRef ds:uri="9d8b8ad0-b266-4946-bfbf-0afd51ecde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6D72797-F601-484D-9F65-7A38A5D7115F}">
  <ds:schemaRefs>
    <ds:schemaRef ds:uri="http://schemas.microsoft.com/sharepoint/v3/contenttype/forms"/>
  </ds:schemaRefs>
</ds:datastoreItem>
</file>

<file path=customXml/itemProps3.xml><?xml version="1.0" encoding="utf-8"?>
<ds:datastoreItem xmlns:ds="http://schemas.openxmlformats.org/officeDocument/2006/customXml" ds:itemID="{DFB9704A-9AA6-45A0-B285-C04B6B622650}">
  <ds:schemaRefs>
    <ds:schemaRef ds:uri="d6c2ebc5-1a45-4d8c-80a4-ce1a0803f166"/>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9d8b8ad0-b266-4946-bfbf-0afd51ecde6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2993</TotalTime>
  <Words>1709</Words>
  <Application>Microsoft Office PowerPoint</Application>
  <PresentationFormat>On-screen Show (4:3)</PresentationFormat>
  <Paragraphs>233</Paragraphs>
  <Slides>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Calibri</vt:lpstr>
      <vt:lpstr>Helvetica Neue</vt:lpstr>
      <vt:lpstr>Helvetica Neue Light</vt:lpstr>
      <vt:lpstr>Lato-Regular</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Paul Geraghty</dc:creator>
  <cp:keywords/>
  <dc:description/>
  <cp:lastModifiedBy>Paul Geraghty</cp:lastModifiedBy>
  <cp:revision>119</cp:revision>
  <cp:lastPrinted>2015-10-05T08:59:04Z</cp:lastPrinted>
  <dcterms:created xsi:type="dcterms:W3CDTF">2015-09-08T18:47:23Z</dcterms:created>
  <dcterms:modified xsi:type="dcterms:W3CDTF">2021-03-15T12:29:52Z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0x010100C29BD58C6659E54CBB22656FB107EA5B</vt:lpwstr>
  </property>
</Properties>
</file>